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notesSlides/notesSlide5.xml" ContentType="application/vnd.openxmlformats-officedocument.presentationml.notesSlid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notesSlides/notesSlide7.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4.xml" ContentType="application/vnd.openxmlformats-officedocument.drawingml.chartshapes+xml"/>
  <Override PartName="/ppt/notesSlides/notesSlide8.xml" ContentType="application/vnd.openxmlformats-officedocument.presentationml.notesSl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5.xml" ContentType="application/vnd.openxmlformats-officedocument.drawingml.chartshapes+xml"/>
  <Override PartName="/ppt/notesSlides/notesSlide10.xml" ContentType="application/vnd.openxmlformats-officedocument.presentationml.notesSlide+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6.xml" ContentType="application/vnd.openxmlformats-officedocument.drawingml.chartshapes+xml"/>
  <Override PartName="/ppt/notesSlides/notesSlide11.xml" ContentType="application/vnd.openxmlformats-officedocument.presentationml.notesSl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7.xml" ContentType="application/vnd.openxmlformats-officedocument.drawingml.chartshapes+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932" r:id="rId1"/>
    <p:sldMasterId id="2147483943" r:id="rId2"/>
  </p:sldMasterIdLst>
  <p:notesMasterIdLst>
    <p:notesMasterId r:id="rId29"/>
  </p:notesMasterIdLst>
  <p:handoutMasterIdLst>
    <p:handoutMasterId r:id="rId30"/>
  </p:handoutMasterIdLst>
  <p:sldIdLst>
    <p:sldId id="271" r:id="rId3"/>
    <p:sldId id="379" r:id="rId4"/>
    <p:sldId id="376" r:id="rId5"/>
    <p:sldId id="278" r:id="rId6"/>
    <p:sldId id="256" r:id="rId7"/>
    <p:sldId id="285" r:id="rId8"/>
    <p:sldId id="257" r:id="rId9"/>
    <p:sldId id="310" r:id="rId10"/>
    <p:sldId id="398" r:id="rId11"/>
    <p:sldId id="258" r:id="rId12"/>
    <p:sldId id="286" r:id="rId13"/>
    <p:sldId id="260" r:id="rId14"/>
    <p:sldId id="311" r:id="rId15"/>
    <p:sldId id="330" r:id="rId16"/>
    <p:sldId id="273" r:id="rId17"/>
    <p:sldId id="312" r:id="rId18"/>
    <p:sldId id="386" r:id="rId19"/>
    <p:sldId id="274" r:id="rId20"/>
    <p:sldId id="313" r:id="rId21"/>
    <p:sldId id="397" r:id="rId22"/>
    <p:sldId id="304" r:id="rId23"/>
    <p:sldId id="399" r:id="rId24"/>
    <p:sldId id="374" r:id="rId25"/>
    <p:sldId id="369" r:id="rId26"/>
    <p:sldId id="370" r:id="rId27"/>
    <p:sldId id="368" r:id="rId28"/>
  </p:sldIdLst>
  <p:sldSz cx="12192000" cy="6858000"/>
  <p:notesSz cx="6858000" cy="9144000"/>
  <p:defaultTextStyle>
    <a:defPPr>
      <a:defRPr lang="da-DK"/>
    </a:defPPr>
    <a:lvl1pPr algn="l" rtl="0" eaLnBrk="0" fontAlgn="base" hangingPunct="0">
      <a:spcBef>
        <a:spcPct val="0"/>
      </a:spcBef>
      <a:spcAft>
        <a:spcPct val="0"/>
      </a:spcAft>
      <a:defRPr kern="1200">
        <a:solidFill>
          <a:schemeClr val="tx1"/>
        </a:solidFill>
        <a:latin typeface="Constantia" charset="0"/>
        <a:ea typeface="+mn-ea"/>
        <a:cs typeface="+mn-cs"/>
      </a:defRPr>
    </a:lvl1pPr>
    <a:lvl2pPr marL="457200" algn="l" rtl="0" eaLnBrk="0" fontAlgn="base" hangingPunct="0">
      <a:spcBef>
        <a:spcPct val="0"/>
      </a:spcBef>
      <a:spcAft>
        <a:spcPct val="0"/>
      </a:spcAft>
      <a:defRPr kern="1200">
        <a:solidFill>
          <a:schemeClr val="tx1"/>
        </a:solidFill>
        <a:latin typeface="Constantia" charset="0"/>
        <a:ea typeface="+mn-ea"/>
        <a:cs typeface="+mn-cs"/>
      </a:defRPr>
    </a:lvl2pPr>
    <a:lvl3pPr marL="914400" algn="l" rtl="0" eaLnBrk="0" fontAlgn="base" hangingPunct="0">
      <a:spcBef>
        <a:spcPct val="0"/>
      </a:spcBef>
      <a:spcAft>
        <a:spcPct val="0"/>
      </a:spcAft>
      <a:defRPr kern="1200">
        <a:solidFill>
          <a:schemeClr val="tx1"/>
        </a:solidFill>
        <a:latin typeface="Constantia" charset="0"/>
        <a:ea typeface="+mn-ea"/>
        <a:cs typeface="+mn-cs"/>
      </a:defRPr>
    </a:lvl3pPr>
    <a:lvl4pPr marL="1371600" algn="l" rtl="0" eaLnBrk="0" fontAlgn="base" hangingPunct="0">
      <a:spcBef>
        <a:spcPct val="0"/>
      </a:spcBef>
      <a:spcAft>
        <a:spcPct val="0"/>
      </a:spcAft>
      <a:defRPr kern="1200">
        <a:solidFill>
          <a:schemeClr val="tx1"/>
        </a:solidFill>
        <a:latin typeface="Constantia" charset="0"/>
        <a:ea typeface="+mn-ea"/>
        <a:cs typeface="+mn-cs"/>
      </a:defRPr>
    </a:lvl4pPr>
    <a:lvl5pPr marL="1828800" algn="l" rtl="0" eaLnBrk="0" fontAlgn="base" hangingPunct="0">
      <a:spcBef>
        <a:spcPct val="0"/>
      </a:spcBef>
      <a:spcAft>
        <a:spcPct val="0"/>
      </a:spcAft>
      <a:defRPr kern="1200">
        <a:solidFill>
          <a:schemeClr val="tx1"/>
        </a:solidFill>
        <a:latin typeface="Constantia" charset="0"/>
        <a:ea typeface="+mn-ea"/>
        <a:cs typeface="+mn-cs"/>
      </a:defRPr>
    </a:lvl5pPr>
    <a:lvl6pPr marL="2286000" algn="l" defTabSz="914400" rtl="0" eaLnBrk="1" latinLnBrk="0" hangingPunct="1">
      <a:defRPr kern="1200">
        <a:solidFill>
          <a:schemeClr val="tx1"/>
        </a:solidFill>
        <a:latin typeface="Constantia" charset="0"/>
        <a:ea typeface="+mn-ea"/>
        <a:cs typeface="+mn-cs"/>
      </a:defRPr>
    </a:lvl6pPr>
    <a:lvl7pPr marL="2743200" algn="l" defTabSz="914400" rtl="0" eaLnBrk="1" latinLnBrk="0" hangingPunct="1">
      <a:defRPr kern="1200">
        <a:solidFill>
          <a:schemeClr val="tx1"/>
        </a:solidFill>
        <a:latin typeface="Constantia" charset="0"/>
        <a:ea typeface="+mn-ea"/>
        <a:cs typeface="+mn-cs"/>
      </a:defRPr>
    </a:lvl7pPr>
    <a:lvl8pPr marL="3200400" algn="l" defTabSz="914400" rtl="0" eaLnBrk="1" latinLnBrk="0" hangingPunct="1">
      <a:defRPr kern="1200">
        <a:solidFill>
          <a:schemeClr val="tx1"/>
        </a:solidFill>
        <a:latin typeface="Constantia" charset="0"/>
        <a:ea typeface="+mn-ea"/>
        <a:cs typeface="+mn-cs"/>
      </a:defRPr>
    </a:lvl8pPr>
    <a:lvl9pPr marL="3657600" algn="l" defTabSz="914400" rtl="0" eaLnBrk="1" latinLnBrk="0" hangingPunct="1">
      <a:defRPr kern="1200">
        <a:solidFill>
          <a:schemeClr val="tx1"/>
        </a:solidFill>
        <a:latin typeface="Constantia" charset="0"/>
        <a:ea typeface="+mn-ea"/>
        <a:cs typeface="+mn-cs"/>
      </a:defRPr>
    </a:lvl9pPr>
  </p:defaultTextStyle>
  <p:extLst>
    <p:ext uri="{521415D9-36F7-43E2-AB2F-B90AF26B5E84}">
      <p14:sectionLst xmlns:p14="http://schemas.microsoft.com/office/powerpoint/2010/main">
        <p14:section name="Standardsektion" id="{954B80D1-2776-4448-AC2A-DB71727213D6}">
          <p14:sldIdLst>
            <p14:sldId id="271"/>
            <p14:sldId id="379"/>
            <p14:sldId id="376"/>
            <p14:sldId id="278"/>
            <p14:sldId id="256"/>
            <p14:sldId id="285"/>
            <p14:sldId id="257"/>
            <p14:sldId id="310"/>
            <p14:sldId id="398"/>
            <p14:sldId id="258"/>
            <p14:sldId id="286"/>
            <p14:sldId id="260"/>
            <p14:sldId id="311"/>
            <p14:sldId id="330"/>
            <p14:sldId id="273"/>
            <p14:sldId id="312"/>
            <p14:sldId id="386"/>
            <p14:sldId id="274"/>
            <p14:sldId id="313"/>
            <p14:sldId id="397"/>
            <p14:sldId id="304"/>
            <p14:sldId id="399"/>
            <p14:sldId id="374"/>
            <p14:sldId id="369"/>
            <p14:sldId id="370"/>
            <p14:sldId id="36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lte Moll Wingender" initials="MMW" lastIdx="1" clrIdx="0">
    <p:extLst>
      <p:ext uri="{19B8F6BF-5375-455C-9EA6-DF929625EA0E}">
        <p15:presenceInfo xmlns:p15="http://schemas.microsoft.com/office/powerpoint/2012/main" userId="2dc271c0126609ac" providerId="Windows Live"/>
      </p:ext>
    </p:extLst>
  </p:cmAuthor>
  <p:cmAuthor id="2" name="Tobias Bornakke" initials="TB" lastIdx="53" clrIdx="1">
    <p:extLst>
      <p:ext uri="{19B8F6BF-5375-455C-9EA6-DF929625EA0E}">
        <p15:presenceInfo xmlns:p15="http://schemas.microsoft.com/office/powerpoint/2012/main" userId="151002b306fb80a6" providerId="Windows Live"/>
      </p:ext>
    </p:extLst>
  </p:cmAuthor>
  <p:cmAuthor id="3" name="piabangjensen@gmail.com" initials="p" lastIdx="12" clrIdx="2">
    <p:extLst>
      <p:ext uri="{19B8F6BF-5375-455C-9EA6-DF929625EA0E}">
        <p15:presenceInfo xmlns:p15="http://schemas.microsoft.com/office/powerpoint/2012/main" userId="83ea982a561aa7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05F"/>
    <a:srgbClr val="FF929B"/>
    <a:srgbClr val="DBA785"/>
    <a:srgbClr val="59C9A5"/>
    <a:srgbClr val="FDA768"/>
    <a:srgbClr val="A78ADA"/>
    <a:srgbClr val="66657F"/>
    <a:srgbClr val="44B283"/>
    <a:srgbClr val="634052"/>
    <a:srgbClr val="FFFD9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yst layou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yst layout 3 - Markering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yst layou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yst layou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4" autoAdjust="0"/>
    <p:restoredTop sz="95354" autoAdjust="0"/>
  </p:normalViewPr>
  <p:slideViewPr>
    <p:cSldViewPr snapToGrid="0" snapToObjects="1">
      <p:cViewPr varScale="1">
        <p:scale>
          <a:sx n="98" d="100"/>
          <a:sy n="98" d="100"/>
        </p:scale>
        <p:origin x="75" y="99"/>
      </p:cViewPr>
      <p:guideLst/>
    </p:cSldViewPr>
  </p:slideViewPr>
  <p:outlineViewPr>
    <p:cViewPr>
      <p:scale>
        <a:sx n="33" d="100"/>
        <a:sy n="33" d="100"/>
      </p:scale>
      <p:origin x="0" y="-62587"/>
    </p:cViewPr>
  </p:outlineViewPr>
  <p:notesTextViewPr>
    <p:cViewPr>
      <p:scale>
        <a:sx n="125" d="100"/>
        <a:sy n="125" d="100"/>
      </p:scale>
      <p:origin x="0" y="0"/>
    </p:cViewPr>
  </p:notesTextViewPr>
  <p:sorterViewPr>
    <p:cViewPr>
      <p:scale>
        <a:sx n="100" d="100"/>
        <a:sy n="100" d="100"/>
      </p:scale>
      <p:origin x="0" y="0"/>
    </p:cViewPr>
  </p:sorterViewPr>
  <p:notesViewPr>
    <p:cSldViewPr snapToGrid="0" snapToObjects="1">
      <p:cViewPr varScale="1">
        <p:scale>
          <a:sx n="66" d="100"/>
          <a:sy n="66" d="100"/>
        </p:scale>
        <p:origin x="888"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Users\linepommerencke-vilmand\Desktop\DONE\figur1.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linepommerencke-vilmand\Desktop\DONE\figur4.2.xlsm" TargetMode="External"/><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oleObject" Target="file:///\\Users\linepommerencke-vilmand\Desktop\DONE\figur5.1.xlsm"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5.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malte\ownCloud\Analyse%20&amp;%20Tal\Projekter\Prosa\Prosa%20-%20IT%20sektoren%20og%20dets%20arbejdsmarked\10%20Opdatering%20af%20fase%201%20og%202\Fase%20I_Nye%20figurer,%202019\figur5.2.xlsm" TargetMode="External"/><Relationship Id="rId2" Type="http://schemas.microsoft.com/office/2011/relationships/chartColorStyle" Target="colors11.xml"/><Relationship Id="rId1" Type="http://schemas.microsoft.com/office/2011/relationships/chartStyle" Target="style11.xml"/></Relationships>
</file>

<file path=ppt/charts/_rels/chart13.xml.rels><?xml version="1.0" encoding="UTF-8" standalone="yes"?>
<Relationships xmlns="http://schemas.openxmlformats.org/package/2006/relationships"><Relationship Id="rId3" Type="http://schemas.openxmlformats.org/officeDocument/2006/relationships/oleObject" Target="file:///\\Users\linepommerencke-vilmand\Desktop\DONE\figur5.5.xlsm"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6.xml"/></Relationships>
</file>

<file path=ppt/charts/_rels/chart14.xml.rels><?xml version="1.0" encoding="UTF-8" standalone="yes"?>
<Relationships xmlns="http://schemas.openxmlformats.org/package/2006/relationships"><Relationship Id="rId3" Type="http://schemas.openxmlformats.org/officeDocument/2006/relationships/oleObject" Target="file:///\\Users\linepommerencke-vilmand\Desktop\DONE\figur5.7.xlsm"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7.xml"/></Relationships>
</file>

<file path=ppt/charts/_rels/chart15.xml.rels><?xml version="1.0" encoding="UTF-8" standalone="yes"?>
<Relationships xmlns="http://schemas.openxmlformats.org/package/2006/relationships"><Relationship Id="rId3" Type="http://schemas.openxmlformats.org/officeDocument/2006/relationships/oleObject" Target="file:///\\Users\linepommerencke-vilmand\Desktop\DONE\figur5.8.xlsm" TargetMode="External"/><Relationship Id="rId2" Type="http://schemas.microsoft.com/office/2011/relationships/chartColorStyle" Target="colors14.xml"/><Relationship Id="rId1" Type="http://schemas.microsoft.com/office/2011/relationships/chartStyle" Target="style14.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malte\ownCloud\Analyse%20&amp;%20Tal\Projekter\Prosa\Prosa%20-%20IT%20sektoren%20og%20dets%20arbejdsmarked\10%20Opdatering%20af%20fase%201%20og%202\Fase%20I_Nye%20figurer,%202019\figur6.2.xlsm" TargetMode="External"/><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oleObject" Target="file:///\\Users\linepommerencke-vilmand\Desktop\DONE\figur1.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Users\linepommerencke-vilmand\Desktop\DONE\figur2.1.xls"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malte\ownCloud\Analyse%20&amp;%20Tal\Projekter\Prosa\Prosa%20-%20IT%20sektoren%20og%20dets%20arbejdsmarked\10%20Opdatering%20af%20fase%201%20og%202\Fase%20I_Nye%20figurer,%202019\figur2.2.xlsm"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Users\linepommerencke-vilmand\Desktop\DONE\figur2.5.xlsm"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3" Type="http://schemas.openxmlformats.org/officeDocument/2006/relationships/oleObject" Target="file:///\\Users\linepommerencke-vilmand\Desktop\DONE\figur2.6.xlsm"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Users\linepommerencke-vilmand\Desktop\figur3.1.xlsm"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oleObject" Target="file:///\\Users\linepommerencke-vilmand\Desktop\DONE\figur3.2.xlsm"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Users\linepommerencke-vilmand\Desktop\DONE\figur4.1.xlsm"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rgbClr val="18D17D"/>
              </a:solidFill>
              <a:round/>
            </a:ln>
            <a:effectLst/>
          </c:spPr>
          <c:marker>
            <c:symbol val="none"/>
          </c:marker>
          <c:dLbls>
            <c:dLbl>
              <c:idx val="0"/>
              <c:layout>
                <c:manualLayout>
                  <c:x val="-1.3757523645743798E-2"/>
                  <c:y val="-5.19480519480519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B70-452E-8846-A0FFBB64922E}"/>
                </c:ext>
              </c:extLst>
            </c:dLbl>
            <c:dLbl>
              <c:idx val="1"/>
              <c:layout>
                <c:manualLayout>
                  <c:x val="-1.5477214101461769E-2"/>
                  <c:y val="-5.93692022263450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B70-452E-8846-A0FFBB64922E}"/>
                </c:ext>
              </c:extLst>
            </c:dLbl>
            <c:dLbl>
              <c:idx val="2"/>
              <c:layout>
                <c:manualLayout>
                  <c:x val="-1.0318142734307825E-2"/>
                  <c:y val="-5.56586270871985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B70-452E-8846-A0FFBB64922E}"/>
                </c:ext>
              </c:extLst>
            </c:dLbl>
            <c:dLbl>
              <c:idx val="3"/>
              <c:layout>
                <c:manualLayout>
                  <c:x val="-1.891659501289774E-2"/>
                  <c:y val="-4.82374768089053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B70-452E-8846-A0FFBB64922E}"/>
                </c:ext>
              </c:extLst>
            </c:dLbl>
            <c:dLbl>
              <c:idx val="4"/>
              <c:layout>
                <c:manualLayout>
                  <c:x val="-1.0318142734307825E-2"/>
                  <c:y val="-4.82374768089053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B70-452E-8846-A0FFBB64922E}"/>
                </c:ext>
              </c:extLst>
            </c:dLbl>
            <c:dLbl>
              <c:idx val="5"/>
              <c:layout>
                <c:manualLayout>
                  <c:x val="-1.3757523645743766E-2"/>
                  <c:y val="-4.82374768089054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B70-452E-8846-A0FFBB64922E}"/>
                </c:ext>
              </c:extLst>
            </c:dLbl>
            <c:dLbl>
              <c:idx val="6"/>
              <c:layout>
                <c:manualLayout>
                  <c:x val="-1.8916595012897677E-2"/>
                  <c:y val="-4.82374768089053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B70-452E-8846-A0FFBB64922E}"/>
                </c:ext>
              </c:extLst>
            </c:dLbl>
            <c:dLbl>
              <c:idx val="7"/>
              <c:layout>
                <c:manualLayout>
                  <c:x val="-2.4075666380051718E-2"/>
                  <c:y val="-4.08163265306122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B70-452E-8846-A0FFBB64922E}"/>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figur1.1!$B$2:$I$2</c:f>
              <c:numCache>
                <c:formatCode>General</c:formatCode>
                <c:ptCount val="8"/>
                <c:pt idx="0">
                  <c:v>2012</c:v>
                </c:pt>
                <c:pt idx="1">
                  <c:v>2013</c:v>
                </c:pt>
                <c:pt idx="2">
                  <c:v>2014</c:v>
                </c:pt>
                <c:pt idx="3">
                  <c:v>2015</c:v>
                </c:pt>
                <c:pt idx="4">
                  <c:v>2016</c:v>
                </c:pt>
                <c:pt idx="5">
                  <c:v>2017</c:v>
                </c:pt>
                <c:pt idx="6">
                  <c:v>2018</c:v>
                </c:pt>
                <c:pt idx="7">
                  <c:v>2019</c:v>
                </c:pt>
              </c:numCache>
            </c:numRef>
          </c:cat>
          <c:val>
            <c:numRef>
              <c:f>figur1.1!$B$9:$I$9</c:f>
              <c:numCache>
                <c:formatCode>General</c:formatCode>
                <c:ptCount val="8"/>
                <c:pt idx="0">
                  <c:v>84559</c:v>
                </c:pt>
                <c:pt idx="1">
                  <c:v>85969</c:v>
                </c:pt>
                <c:pt idx="2">
                  <c:v>90970</c:v>
                </c:pt>
                <c:pt idx="3">
                  <c:v>94617</c:v>
                </c:pt>
                <c:pt idx="4">
                  <c:v>97283</c:v>
                </c:pt>
                <c:pt idx="5">
                  <c:v>99365</c:v>
                </c:pt>
                <c:pt idx="6">
                  <c:v>102323</c:v>
                </c:pt>
                <c:pt idx="7">
                  <c:v>105428</c:v>
                </c:pt>
              </c:numCache>
            </c:numRef>
          </c:val>
          <c:smooth val="1"/>
          <c:extLst>
            <c:ext xmlns:c16="http://schemas.microsoft.com/office/drawing/2014/chart" uri="{C3380CC4-5D6E-409C-BE32-E72D297353CC}">
              <c16:uniqueId val="{00000008-8B70-452E-8846-A0FFBB64922E}"/>
            </c:ext>
          </c:extLst>
        </c:ser>
        <c:dLbls>
          <c:showLegendKey val="0"/>
          <c:showVal val="0"/>
          <c:showCatName val="0"/>
          <c:showSerName val="0"/>
          <c:showPercent val="0"/>
          <c:showBubbleSize val="0"/>
        </c:dLbls>
        <c:smooth val="0"/>
        <c:axId val="452901328"/>
        <c:axId val="371840992"/>
      </c:lineChart>
      <c:catAx>
        <c:axId val="452901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da-DK"/>
          </a:p>
        </c:txPr>
        <c:crossAx val="371840992"/>
        <c:crosses val="autoZero"/>
        <c:auto val="1"/>
        <c:lblAlgn val="ctr"/>
        <c:lblOffset val="100"/>
        <c:noMultiLvlLbl val="0"/>
      </c:catAx>
      <c:valAx>
        <c:axId val="371840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da-DK"/>
          </a:p>
        </c:txPr>
        <c:crossAx val="4529013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da-DK"/>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figur4.2!$A$27</c:f>
              <c:strCache>
                <c:ptCount val="1"/>
                <c:pt idx="0">
                  <c:v>Finansiering og forsikring</c:v>
                </c:pt>
              </c:strCache>
            </c:strRef>
          </c:tx>
          <c:spPr>
            <a:ln w="28575" cap="rnd">
              <a:solidFill>
                <a:srgbClr val="2868FF"/>
              </a:solidFill>
              <a:round/>
            </a:ln>
            <a:effectLst/>
          </c:spPr>
          <c:marker>
            <c:symbol val="none"/>
          </c:marker>
          <c:cat>
            <c:numRef>
              <c:f>figur4.2!$B$2:$I$2</c:f>
              <c:numCache>
                <c:formatCode>General</c:formatCode>
                <c:ptCount val="8"/>
                <c:pt idx="0">
                  <c:v>2012</c:v>
                </c:pt>
                <c:pt idx="1">
                  <c:v>2013</c:v>
                </c:pt>
                <c:pt idx="2">
                  <c:v>2014</c:v>
                </c:pt>
                <c:pt idx="3">
                  <c:v>2015</c:v>
                </c:pt>
                <c:pt idx="4">
                  <c:v>2016</c:v>
                </c:pt>
                <c:pt idx="5">
                  <c:v>2017</c:v>
                </c:pt>
                <c:pt idx="6">
                  <c:v>2018</c:v>
                </c:pt>
                <c:pt idx="7">
                  <c:v>2019</c:v>
                </c:pt>
              </c:numCache>
            </c:numRef>
          </c:cat>
          <c:val>
            <c:numRef>
              <c:f>figur4.2!$B$27:$I$27</c:f>
              <c:numCache>
                <c:formatCode>0</c:formatCode>
                <c:ptCount val="8"/>
                <c:pt idx="0" formatCode="General">
                  <c:v>100</c:v>
                </c:pt>
                <c:pt idx="1">
                  <c:v>100.14056789429296</c:v>
                </c:pt>
                <c:pt idx="2">
                  <c:v>101.0261456283385</c:v>
                </c:pt>
                <c:pt idx="3">
                  <c:v>113.7194264829913</c:v>
                </c:pt>
                <c:pt idx="4">
                  <c:v>118.80798425639586</c:v>
                </c:pt>
                <c:pt idx="5">
                  <c:v>125.31627776215912</c:v>
                </c:pt>
                <c:pt idx="6">
                  <c:v>133.18807984256395</c:v>
                </c:pt>
                <c:pt idx="7">
                  <c:v>121.21169524880517</c:v>
                </c:pt>
              </c:numCache>
            </c:numRef>
          </c:val>
          <c:smooth val="1"/>
          <c:extLst>
            <c:ext xmlns:c16="http://schemas.microsoft.com/office/drawing/2014/chart" uri="{C3380CC4-5D6E-409C-BE32-E72D297353CC}">
              <c16:uniqueId val="{00000000-502B-4E27-A6ED-8BD892AC4ED1}"/>
            </c:ext>
          </c:extLst>
        </c:ser>
        <c:ser>
          <c:idx val="1"/>
          <c:order val="1"/>
          <c:tx>
            <c:strRef>
              <c:f>figur4.2!$A$28</c:f>
              <c:strCache>
                <c:ptCount val="1"/>
                <c:pt idx="0">
                  <c:v>Handel</c:v>
                </c:pt>
              </c:strCache>
            </c:strRef>
          </c:tx>
          <c:spPr>
            <a:ln w="28575" cap="rnd">
              <a:solidFill>
                <a:srgbClr val="1DD17F"/>
              </a:solidFill>
              <a:round/>
            </a:ln>
            <a:effectLst/>
          </c:spPr>
          <c:marker>
            <c:symbol val="none"/>
          </c:marker>
          <c:cat>
            <c:numRef>
              <c:f>figur4.2!$B$2:$I$2</c:f>
              <c:numCache>
                <c:formatCode>General</c:formatCode>
                <c:ptCount val="8"/>
                <c:pt idx="0">
                  <c:v>2012</c:v>
                </c:pt>
                <c:pt idx="1">
                  <c:v>2013</c:v>
                </c:pt>
                <c:pt idx="2">
                  <c:v>2014</c:v>
                </c:pt>
                <c:pt idx="3">
                  <c:v>2015</c:v>
                </c:pt>
                <c:pt idx="4">
                  <c:v>2016</c:v>
                </c:pt>
                <c:pt idx="5">
                  <c:v>2017</c:v>
                </c:pt>
                <c:pt idx="6">
                  <c:v>2018</c:v>
                </c:pt>
                <c:pt idx="7">
                  <c:v>2019</c:v>
                </c:pt>
              </c:numCache>
            </c:numRef>
          </c:cat>
          <c:val>
            <c:numRef>
              <c:f>figur4.2!$B$28:$I$28</c:f>
              <c:numCache>
                <c:formatCode>0</c:formatCode>
                <c:ptCount val="8"/>
                <c:pt idx="0" formatCode="General">
                  <c:v>100</c:v>
                </c:pt>
                <c:pt idx="1">
                  <c:v>102.07936075547082</c:v>
                </c:pt>
                <c:pt idx="2">
                  <c:v>105.74775265595207</c:v>
                </c:pt>
                <c:pt idx="3">
                  <c:v>106.37428493598475</c:v>
                </c:pt>
                <c:pt idx="4">
                  <c:v>106.2562426223554</c:v>
                </c:pt>
                <c:pt idx="5">
                  <c:v>104.9396168164896</c:v>
                </c:pt>
                <c:pt idx="6">
                  <c:v>107.74539180967948</c:v>
                </c:pt>
                <c:pt idx="7">
                  <c:v>110.23336057386726</c:v>
                </c:pt>
              </c:numCache>
            </c:numRef>
          </c:val>
          <c:smooth val="1"/>
          <c:extLst>
            <c:ext xmlns:c16="http://schemas.microsoft.com/office/drawing/2014/chart" uri="{C3380CC4-5D6E-409C-BE32-E72D297353CC}">
              <c16:uniqueId val="{00000001-502B-4E27-A6ED-8BD892AC4ED1}"/>
            </c:ext>
          </c:extLst>
        </c:ser>
        <c:ser>
          <c:idx val="2"/>
          <c:order val="2"/>
          <c:tx>
            <c:strRef>
              <c:f>figur4.2!$A$29</c:f>
              <c:strCache>
                <c:ptCount val="1"/>
                <c:pt idx="0">
                  <c:v>Industri</c:v>
                </c:pt>
              </c:strCache>
            </c:strRef>
          </c:tx>
          <c:spPr>
            <a:ln w="28575" cap="rnd">
              <a:solidFill>
                <a:srgbClr val="BE42FF"/>
              </a:solidFill>
              <a:round/>
            </a:ln>
            <a:effectLst/>
          </c:spPr>
          <c:marker>
            <c:symbol val="none"/>
          </c:marker>
          <c:cat>
            <c:numRef>
              <c:f>figur4.2!$B$2:$I$2</c:f>
              <c:numCache>
                <c:formatCode>General</c:formatCode>
                <c:ptCount val="8"/>
                <c:pt idx="0">
                  <c:v>2012</c:v>
                </c:pt>
                <c:pt idx="1">
                  <c:v>2013</c:v>
                </c:pt>
                <c:pt idx="2">
                  <c:v>2014</c:v>
                </c:pt>
                <c:pt idx="3">
                  <c:v>2015</c:v>
                </c:pt>
                <c:pt idx="4">
                  <c:v>2016</c:v>
                </c:pt>
                <c:pt idx="5">
                  <c:v>2017</c:v>
                </c:pt>
                <c:pt idx="6">
                  <c:v>2018</c:v>
                </c:pt>
                <c:pt idx="7">
                  <c:v>2019</c:v>
                </c:pt>
              </c:numCache>
            </c:numRef>
          </c:cat>
          <c:val>
            <c:numRef>
              <c:f>figur4.2!$B$29:$I$29</c:f>
              <c:numCache>
                <c:formatCode>0</c:formatCode>
                <c:ptCount val="8"/>
                <c:pt idx="0" formatCode="General">
                  <c:v>100</c:v>
                </c:pt>
                <c:pt idx="1">
                  <c:v>101.17857142857143</c:v>
                </c:pt>
                <c:pt idx="2">
                  <c:v>105.62142857142858</c:v>
                </c:pt>
                <c:pt idx="3">
                  <c:v>105.58571428571429</c:v>
                </c:pt>
                <c:pt idx="4">
                  <c:v>107.63571428571427</c:v>
                </c:pt>
                <c:pt idx="5">
                  <c:v>108.11428571428571</c:v>
                </c:pt>
                <c:pt idx="6">
                  <c:v>111.09285714285716</c:v>
                </c:pt>
                <c:pt idx="7">
                  <c:v>116.12857142857142</c:v>
                </c:pt>
              </c:numCache>
            </c:numRef>
          </c:val>
          <c:smooth val="1"/>
          <c:extLst>
            <c:ext xmlns:c16="http://schemas.microsoft.com/office/drawing/2014/chart" uri="{C3380CC4-5D6E-409C-BE32-E72D297353CC}">
              <c16:uniqueId val="{00000002-502B-4E27-A6ED-8BD892AC4ED1}"/>
            </c:ext>
          </c:extLst>
        </c:ser>
        <c:ser>
          <c:idx val="3"/>
          <c:order val="3"/>
          <c:tx>
            <c:strRef>
              <c:f>figur4.2!$A$30</c:f>
              <c:strCache>
                <c:ptCount val="1"/>
                <c:pt idx="0">
                  <c:v>Information og kommunikation</c:v>
                </c:pt>
              </c:strCache>
            </c:strRef>
          </c:tx>
          <c:spPr>
            <a:ln w="28575" cap="rnd">
              <a:solidFill>
                <a:srgbClr val="FF4F5F"/>
              </a:solidFill>
              <a:round/>
            </a:ln>
            <a:effectLst/>
          </c:spPr>
          <c:marker>
            <c:symbol val="none"/>
          </c:marker>
          <c:cat>
            <c:numRef>
              <c:f>figur4.2!$B$2:$I$2</c:f>
              <c:numCache>
                <c:formatCode>General</c:formatCode>
                <c:ptCount val="8"/>
                <c:pt idx="0">
                  <c:v>2012</c:v>
                </c:pt>
                <c:pt idx="1">
                  <c:v>2013</c:v>
                </c:pt>
                <c:pt idx="2">
                  <c:v>2014</c:v>
                </c:pt>
                <c:pt idx="3">
                  <c:v>2015</c:v>
                </c:pt>
                <c:pt idx="4">
                  <c:v>2016</c:v>
                </c:pt>
                <c:pt idx="5">
                  <c:v>2017</c:v>
                </c:pt>
                <c:pt idx="6">
                  <c:v>2018</c:v>
                </c:pt>
                <c:pt idx="7">
                  <c:v>2019</c:v>
                </c:pt>
              </c:numCache>
            </c:numRef>
          </c:cat>
          <c:val>
            <c:numRef>
              <c:f>figur4.2!$B$30:$I$30</c:f>
              <c:numCache>
                <c:formatCode>0</c:formatCode>
                <c:ptCount val="8"/>
                <c:pt idx="0" formatCode="General">
                  <c:v>100</c:v>
                </c:pt>
                <c:pt idx="1">
                  <c:v>100.31693234592696</c:v>
                </c:pt>
                <c:pt idx="2">
                  <c:v>106.95682189029748</c:v>
                </c:pt>
                <c:pt idx="3">
                  <c:v>111.78925567967867</c:v>
                </c:pt>
                <c:pt idx="4">
                  <c:v>115.58302999874482</c:v>
                </c:pt>
                <c:pt idx="5">
                  <c:v>117.95217773314923</c:v>
                </c:pt>
                <c:pt idx="6">
                  <c:v>119.62783983933727</c:v>
                </c:pt>
                <c:pt idx="7">
                  <c:v>126.474833688967</c:v>
                </c:pt>
              </c:numCache>
            </c:numRef>
          </c:val>
          <c:smooth val="1"/>
          <c:extLst>
            <c:ext xmlns:c16="http://schemas.microsoft.com/office/drawing/2014/chart" uri="{C3380CC4-5D6E-409C-BE32-E72D297353CC}">
              <c16:uniqueId val="{00000003-502B-4E27-A6ED-8BD892AC4ED1}"/>
            </c:ext>
          </c:extLst>
        </c:ser>
        <c:ser>
          <c:idx val="4"/>
          <c:order val="4"/>
          <c:tx>
            <c:strRef>
              <c:f>figur4.2!$A$31</c:f>
              <c:strCache>
                <c:ptCount val="1"/>
                <c:pt idx="0">
                  <c:v>Videnservice</c:v>
                </c:pt>
              </c:strCache>
            </c:strRef>
          </c:tx>
          <c:spPr>
            <a:ln w="28575" cap="rnd">
              <a:solidFill>
                <a:srgbClr val="B37C4C"/>
              </a:solidFill>
              <a:round/>
            </a:ln>
            <a:effectLst/>
          </c:spPr>
          <c:marker>
            <c:symbol val="none"/>
          </c:marker>
          <c:cat>
            <c:numRef>
              <c:f>figur4.2!$B$2:$I$2</c:f>
              <c:numCache>
                <c:formatCode>General</c:formatCode>
                <c:ptCount val="8"/>
                <c:pt idx="0">
                  <c:v>2012</c:v>
                </c:pt>
                <c:pt idx="1">
                  <c:v>2013</c:v>
                </c:pt>
                <c:pt idx="2">
                  <c:v>2014</c:v>
                </c:pt>
                <c:pt idx="3">
                  <c:v>2015</c:v>
                </c:pt>
                <c:pt idx="4">
                  <c:v>2016</c:v>
                </c:pt>
                <c:pt idx="5">
                  <c:v>2017</c:v>
                </c:pt>
                <c:pt idx="6">
                  <c:v>2018</c:v>
                </c:pt>
                <c:pt idx="7">
                  <c:v>2019</c:v>
                </c:pt>
              </c:numCache>
            </c:numRef>
          </c:cat>
          <c:val>
            <c:numRef>
              <c:f>figur4.2!$B$31:$I$31</c:f>
              <c:numCache>
                <c:formatCode>0</c:formatCode>
                <c:ptCount val="8"/>
                <c:pt idx="0" formatCode="General">
                  <c:v>100</c:v>
                </c:pt>
                <c:pt idx="1">
                  <c:v>104.52041477640958</c:v>
                </c:pt>
                <c:pt idx="2">
                  <c:v>115.19766688269604</c:v>
                </c:pt>
                <c:pt idx="3">
                  <c:v>123.13674659753727</c:v>
                </c:pt>
                <c:pt idx="4">
                  <c:v>126.26377187297473</c:v>
                </c:pt>
                <c:pt idx="5">
                  <c:v>135.41801685029165</c:v>
                </c:pt>
                <c:pt idx="6">
                  <c:v>139.85742060920285</c:v>
                </c:pt>
                <c:pt idx="7">
                  <c:v>136.76279974076476</c:v>
                </c:pt>
              </c:numCache>
            </c:numRef>
          </c:val>
          <c:smooth val="1"/>
          <c:extLst>
            <c:ext xmlns:c16="http://schemas.microsoft.com/office/drawing/2014/chart" uri="{C3380CC4-5D6E-409C-BE32-E72D297353CC}">
              <c16:uniqueId val="{00000004-502B-4E27-A6ED-8BD892AC4ED1}"/>
            </c:ext>
          </c:extLst>
        </c:ser>
        <c:dLbls>
          <c:showLegendKey val="0"/>
          <c:showVal val="0"/>
          <c:showCatName val="0"/>
          <c:showSerName val="0"/>
          <c:showPercent val="0"/>
          <c:showBubbleSize val="0"/>
        </c:dLbls>
        <c:smooth val="0"/>
        <c:axId val="276792464"/>
        <c:axId val="41271856"/>
      </c:lineChart>
      <c:catAx>
        <c:axId val="276792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crossAx val="41271856"/>
        <c:crosses val="autoZero"/>
        <c:auto val="1"/>
        <c:lblAlgn val="ctr"/>
        <c:lblOffset val="100"/>
        <c:noMultiLvlLbl val="0"/>
      </c:catAx>
      <c:valAx>
        <c:axId val="41271856"/>
        <c:scaling>
          <c:orientation val="minMax"/>
          <c:max val="150"/>
          <c:min val="7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crossAx val="27679246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da-DK"/>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413715139540141"/>
          <c:y val="4.0145985401459854E-2"/>
          <c:w val="0.68839718068949252"/>
          <c:h val="0.84306569343065696"/>
        </c:manualLayout>
      </c:layout>
      <c:barChart>
        <c:barDir val="bar"/>
        <c:grouping val="clustered"/>
        <c:varyColors val="0"/>
        <c:ser>
          <c:idx val="0"/>
          <c:order val="0"/>
          <c:spPr>
            <a:solidFill>
              <a:srgbClr val="FF4F5F"/>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figur5.1!$A$3:$A$9</c:f>
              <c:strCache>
                <c:ptCount val="7"/>
                <c:pt idx="0">
                  <c:v>BA</c:v>
                </c:pt>
                <c:pt idx="1">
                  <c:v>Grundskole</c:v>
                </c:pt>
                <c:pt idx="2">
                  <c:v>Gymnasial</c:v>
                </c:pt>
                <c:pt idx="3">
                  <c:v>KVU</c:v>
                </c:pt>
                <c:pt idx="4">
                  <c:v>MVU</c:v>
                </c:pt>
                <c:pt idx="5">
                  <c:v>EUD</c:v>
                </c:pt>
                <c:pt idx="6">
                  <c:v>LVU</c:v>
                </c:pt>
              </c:strCache>
            </c:strRef>
          </c:cat>
          <c:val>
            <c:numRef>
              <c:f>figur5.1!$C$3:$C$9</c:f>
              <c:numCache>
                <c:formatCode>General</c:formatCode>
                <c:ptCount val="7"/>
                <c:pt idx="0">
                  <c:v>3.9</c:v>
                </c:pt>
                <c:pt idx="1">
                  <c:v>6.2</c:v>
                </c:pt>
                <c:pt idx="2">
                  <c:v>8.1</c:v>
                </c:pt>
                <c:pt idx="3">
                  <c:v>12.5</c:v>
                </c:pt>
                <c:pt idx="4">
                  <c:v>16.399999999999999</c:v>
                </c:pt>
                <c:pt idx="5">
                  <c:v>25.6</c:v>
                </c:pt>
                <c:pt idx="6">
                  <c:v>26.9</c:v>
                </c:pt>
              </c:numCache>
            </c:numRef>
          </c:val>
          <c:extLst>
            <c:ext xmlns:c16="http://schemas.microsoft.com/office/drawing/2014/chart" uri="{C3380CC4-5D6E-409C-BE32-E72D297353CC}">
              <c16:uniqueId val="{00000000-2F0D-4792-8A95-82DDA65ADC8C}"/>
            </c:ext>
          </c:extLst>
        </c:ser>
        <c:dLbls>
          <c:showLegendKey val="0"/>
          <c:showVal val="0"/>
          <c:showCatName val="0"/>
          <c:showSerName val="0"/>
          <c:showPercent val="0"/>
          <c:showBubbleSize val="0"/>
        </c:dLbls>
        <c:gapWidth val="70"/>
        <c:axId val="259698032"/>
        <c:axId val="259048656"/>
      </c:barChart>
      <c:catAx>
        <c:axId val="2596980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crossAx val="259048656"/>
        <c:crosses val="autoZero"/>
        <c:auto val="1"/>
        <c:lblAlgn val="ctr"/>
        <c:lblOffset val="100"/>
        <c:noMultiLvlLbl val="0"/>
      </c:catAx>
      <c:valAx>
        <c:axId val="259048656"/>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2596980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da-DK"/>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figur5.2!$A$33</c:f>
              <c:strCache>
                <c:ptCount val="1"/>
                <c:pt idx="0">
                  <c:v>LVU</c:v>
                </c:pt>
              </c:strCache>
            </c:strRef>
          </c:tx>
          <c:spPr>
            <a:ln w="28575" cap="rnd">
              <a:solidFill>
                <a:srgbClr val="FF4F5F"/>
              </a:solidFill>
              <a:round/>
            </a:ln>
            <a:effectLst/>
          </c:spPr>
          <c:marker>
            <c:symbol val="none"/>
          </c:marker>
          <c:cat>
            <c:numRef>
              <c:f>figur5.2!$B$32:$I$32</c:f>
              <c:numCache>
                <c:formatCode>General</c:formatCode>
                <c:ptCount val="8"/>
                <c:pt idx="0">
                  <c:v>2012</c:v>
                </c:pt>
                <c:pt idx="1">
                  <c:v>2013</c:v>
                </c:pt>
                <c:pt idx="2">
                  <c:v>2014</c:v>
                </c:pt>
                <c:pt idx="3">
                  <c:v>2015</c:v>
                </c:pt>
                <c:pt idx="4">
                  <c:v>2016</c:v>
                </c:pt>
                <c:pt idx="5">
                  <c:v>2017</c:v>
                </c:pt>
                <c:pt idx="6">
                  <c:v>2018</c:v>
                </c:pt>
                <c:pt idx="7">
                  <c:v>2019</c:v>
                </c:pt>
              </c:numCache>
            </c:numRef>
          </c:cat>
          <c:val>
            <c:numRef>
              <c:f>figur5.2!$B$33:$I$33</c:f>
              <c:numCache>
                <c:formatCode>0</c:formatCode>
                <c:ptCount val="8"/>
                <c:pt idx="0" formatCode="General">
                  <c:v>100</c:v>
                </c:pt>
                <c:pt idx="1">
                  <c:v>105.75553797468353</c:v>
                </c:pt>
                <c:pt idx="2">
                  <c:v>114.26028481012658</c:v>
                </c:pt>
                <c:pt idx="3">
                  <c:v>123.71439873417722</c:v>
                </c:pt>
                <c:pt idx="4">
                  <c:v>133.61682489451476</c:v>
                </c:pt>
                <c:pt idx="5">
                  <c:v>155.0632911392405</c:v>
                </c:pt>
                <c:pt idx="6">
                  <c:v>166.79852320675107</c:v>
                </c:pt>
                <c:pt idx="7">
                  <c:v>186.64293248945148</c:v>
                </c:pt>
              </c:numCache>
            </c:numRef>
          </c:val>
          <c:smooth val="1"/>
          <c:extLst>
            <c:ext xmlns:c16="http://schemas.microsoft.com/office/drawing/2014/chart" uri="{C3380CC4-5D6E-409C-BE32-E72D297353CC}">
              <c16:uniqueId val="{00000000-7EAF-478C-A74C-E0FBA4CF5E66}"/>
            </c:ext>
          </c:extLst>
        </c:ser>
        <c:ser>
          <c:idx val="1"/>
          <c:order val="1"/>
          <c:tx>
            <c:strRef>
              <c:f>figur5.2!$A$34</c:f>
              <c:strCache>
                <c:ptCount val="1"/>
                <c:pt idx="0">
                  <c:v>BA</c:v>
                </c:pt>
              </c:strCache>
            </c:strRef>
          </c:tx>
          <c:spPr>
            <a:ln w="28575" cap="rnd">
              <a:solidFill>
                <a:srgbClr val="D8F403"/>
              </a:solidFill>
              <a:round/>
            </a:ln>
            <a:effectLst/>
          </c:spPr>
          <c:marker>
            <c:symbol val="none"/>
          </c:marker>
          <c:cat>
            <c:numRef>
              <c:f>figur5.2!$B$32:$I$32</c:f>
              <c:numCache>
                <c:formatCode>General</c:formatCode>
                <c:ptCount val="8"/>
                <c:pt idx="0">
                  <c:v>2012</c:v>
                </c:pt>
                <c:pt idx="1">
                  <c:v>2013</c:v>
                </c:pt>
                <c:pt idx="2">
                  <c:v>2014</c:v>
                </c:pt>
                <c:pt idx="3">
                  <c:v>2015</c:v>
                </c:pt>
                <c:pt idx="4">
                  <c:v>2016</c:v>
                </c:pt>
                <c:pt idx="5">
                  <c:v>2017</c:v>
                </c:pt>
                <c:pt idx="6">
                  <c:v>2018</c:v>
                </c:pt>
                <c:pt idx="7">
                  <c:v>2019</c:v>
                </c:pt>
              </c:numCache>
            </c:numRef>
          </c:cat>
          <c:val>
            <c:numRef>
              <c:f>figur5.2!$B$34:$I$34</c:f>
              <c:numCache>
                <c:formatCode>0</c:formatCode>
                <c:ptCount val="8"/>
                <c:pt idx="0" formatCode="General">
                  <c:v>100</c:v>
                </c:pt>
                <c:pt idx="1">
                  <c:v>105.01474926253687</c:v>
                </c:pt>
                <c:pt idx="2">
                  <c:v>118.58407079646018</c:v>
                </c:pt>
                <c:pt idx="3">
                  <c:v>133.37020648967552</c:v>
                </c:pt>
                <c:pt idx="4">
                  <c:v>143.9896755162242</c:v>
                </c:pt>
                <c:pt idx="5">
                  <c:v>150.22123893805309</c:v>
                </c:pt>
                <c:pt idx="6">
                  <c:v>159.21828908554571</c:v>
                </c:pt>
                <c:pt idx="7">
                  <c:v>150.03687315634218</c:v>
                </c:pt>
              </c:numCache>
            </c:numRef>
          </c:val>
          <c:smooth val="1"/>
          <c:extLst>
            <c:ext xmlns:c16="http://schemas.microsoft.com/office/drawing/2014/chart" uri="{C3380CC4-5D6E-409C-BE32-E72D297353CC}">
              <c16:uniqueId val="{00000001-7EAF-478C-A74C-E0FBA4CF5E66}"/>
            </c:ext>
          </c:extLst>
        </c:ser>
        <c:ser>
          <c:idx val="2"/>
          <c:order val="2"/>
          <c:tx>
            <c:strRef>
              <c:f>figur5.2!$A$35</c:f>
              <c:strCache>
                <c:ptCount val="1"/>
                <c:pt idx="0">
                  <c:v>MVU</c:v>
                </c:pt>
              </c:strCache>
            </c:strRef>
          </c:tx>
          <c:spPr>
            <a:ln w="28575" cap="rnd">
              <a:solidFill>
                <a:srgbClr val="AA000E"/>
              </a:solidFill>
              <a:round/>
            </a:ln>
            <a:effectLst/>
          </c:spPr>
          <c:marker>
            <c:symbol val="none"/>
          </c:marker>
          <c:cat>
            <c:numRef>
              <c:f>figur5.2!$B$32:$I$32</c:f>
              <c:numCache>
                <c:formatCode>General</c:formatCode>
                <c:ptCount val="8"/>
                <c:pt idx="0">
                  <c:v>2012</c:v>
                </c:pt>
                <c:pt idx="1">
                  <c:v>2013</c:v>
                </c:pt>
                <c:pt idx="2">
                  <c:v>2014</c:v>
                </c:pt>
                <c:pt idx="3">
                  <c:v>2015</c:v>
                </c:pt>
                <c:pt idx="4">
                  <c:v>2016</c:v>
                </c:pt>
                <c:pt idx="5">
                  <c:v>2017</c:v>
                </c:pt>
                <c:pt idx="6">
                  <c:v>2018</c:v>
                </c:pt>
                <c:pt idx="7">
                  <c:v>2019</c:v>
                </c:pt>
              </c:numCache>
            </c:numRef>
          </c:cat>
          <c:val>
            <c:numRef>
              <c:f>figur5.2!$B$35:$I$35</c:f>
              <c:numCache>
                <c:formatCode>0</c:formatCode>
                <c:ptCount val="8"/>
                <c:pt idx="0" formatCode="General">
                  <c:v>100</c:v>
                </c:pt>
                <c:pt idx="1">
                  <c:v>104.37642759250801</c:v>
                </c:pt>
                <c:pt idx="2">
                  <c:v>111.96893558702602</c:v>
                </c:pt>
                <c:pt idx="3">
                  <c:v>117.450890817725</c:v>
                </c:pt>
                <c:pt idx="4">
                  <c:v>122.37551393330288</c:v>
                </c:pt>
                <c:pt idx="5">
                  <c:v>134.3718592964824</c:v>
                </c:pt>
                <c:pt idx="6">
                  <c:v>142.28414801279123</c:v>
                </c:pt>
                <c:pt idx="7">
                  <c:v>158.25491091822749</c:v>
                </c:pt>
              </c:numCache>
            </c:numRef>
          </c:val>
          <c:smooth val="1"/>
          <c:extLst>
            <c:ext xmlns:c16="http://schemas.microsoft.com/office/drawing/2014/chart" uri="{C3380CC4-5D6E-409C-BE32-E72D297353CC}">
              <c16:uniqueId val="{00000002-7EAF-478C-A74C-E0FBA4CF5E66}"/>
            </c:ext>
          </c:extLst>
        </c:ser>
        <c:ser>
          <c:idx val="3"/>
          <c:order val="3"/>
          <c:tx>
            <c:strRef>
              <c:f>figur5.2!$A$36</c:f>
              <c:strCache>
                <c:ptCount val="1"/>
                <c:pt idx="0">
                  <c:v>KVU</c:v>
                </c:pt>
              </c:strCache>
            </c:strRef>
          </c:tx>
          <c:spPr>
            <a:ln w="28575" cap="rnd">
              <a:solidFill>
                <a:srgbClr val="0D673E"/>
              </a:solidFill>
              <a:round/>
            </a:ln>
            <a:effectLst/>
          </c:spPr>
          <c:marker>
            <c:symbol val="none"/>
          </c:marker>
          <c:cat>
            <c:numRef>
              <c:f>figur5.2!$B$32:$I$32</c:f>
              <c:numCache>
                <c:formatCode>General</c:formatCode>
                <c:ptCount val="8"/>
                <c:pt idx="0">
                  <c:v>2012</c:v>
                </c:pt>
                <c:pt idx="1">
                  <c:v>2013</c:v>
                </c:pt>
                <c:pt idx="2">
                  <c:v>2014</c:v>
                </c:pt>
                <c:pt idx="3">
                  <c:v>2015</c:v>
                </c:pt>
                <c:pt idx="4">
                  <c:v>2016</c:v>
                </c:pt>
                <c:pt idx="5">
                  <c:v>2017</c:v>
                </c:pt>
                <c:pt idx="6">
                  <c:v>2018</c:v>
                </c:pt>
                <c:pt idx="7">
                  <c:v>2019</c:v>
                </c:pt>
              </c:numCache>
            </c:numRef>
          </c:cat>
          <c:val>
            <c:numRef>
              <c:f>figur5.2!$B$36:$I$36</c:f>
              <c:numCache>
                <c:formatCode>0</c:formatCode>
                <c:ptCount val="8"/>
                <c:pt idx="0" formatCode="General">
                  <c:v>100</c:v>
                </c:pt>
                <c:pt idx="1">
                  <c:v>103.62518355359765</c:v>
                </c:pt>
                <c:pt idx="2">
                  <c:v>110.84801762114537</c:v>
                </c:pt>
                <c:pt idx="3">
                  <c:v>114.03267254038178</c:v>
                </c:pt>
                <c:pt idx="4">
                  <c:v>114.88619676945669</c:v>
                </c:pt>
                <c:pt idx="5">
                  <c:v>116.68502202643171</c:v>
                </c:pt>
                <c:pt idx="6">
                  <c:v>118.04331864904552</c:v>
                </c:pt>
                <c:pt idx="7">
                  <c:v>120.63142437591776</c:v>
                </c:pt>
              </c:numCache>
            </c:numRef>
          </c:val>
          <c:smooth val="1"/>
          <c:extLst>
            <c:ext xmlns:c16="http://schemas.microsoft.com/office/drawing/2014/chart" uri="{C3380CC4-5D6E-409C-BE32-E72D297353CC}">
              <c16:uniqueId val="{00000003-7EAF-478C-A74C-E0FBA4CF5E66}"/>
            </c:ext>
          </c:extLst>
        </c:ser>
        <c:ser>
          <c:idx val="4"/>
          <c:order val="4"/>
          <c:tx>
            <c:strRef>
              <c:f>figur5.2!$A$37</c:f>
              <c:strCache>
                <c:ptCount val="1"/>
                <c:pt idx="0">
                  <c:v>EUD</c:v>
                </c:pt>
              </c:strCache>
            </c:strRef>
          </c:tx>
          <c:spPr>
            <a:ln w="28575" cap="rnd">
              <a:solidFill>
                <a:srgbClr val="BF42FF"/>
              </a:solidFill>
              <a:round/>
            </a:ln>
            <a:effectLst/>
          </c:spPr>
          <c:marker>
            <c:symbol val="none"/>
          </c:marker>
          <c:cat>
            <c:numRef>
              <c:f>figur5.2!$B$32:$I$32</c:f>
              <c:numCache>
                <c:formatCode>General</c:formatCode>
                <c:ptCount val="8"/>
                <c:pt idx="0">
                  <c:v>2012</c:v>
                </c:pt>
                <c:pt idx="1">
                  <c:v>2013</c:v>
                </c:pt>
                <c:pt idx="2">
                  <c:v>2014</c:v>
                </c:pt>
                <c:pt idx="3">
                  <c:v>2015</c:v>
                </c:pt>
                <c:pt idx="4">
                  <c:v>2016</c:v>
                </c:pt>
                <c:pt idx="5">
                  <c:v>2017</c:v>
                </c:pt>
                <c:pt idx="6">
                  <c:v>2018</c:v>
                </c:pt>
                <c:pt idx="7">
                  <c:v>2019</c:v>
                </c:pt>
              </c:numCache>
            </c:numRef>
          </c:cat>
          <c:val>
            <c:numRef>
              <c:f>figur5.2!$B$37:$I$37</c:f>
              <c:numCache>
                <c:formatCode>0</c:formatCode>
                <c:ptCount val="8"/>
                <c:pt idx="0" formatCode="General">
                  <c:v>100</c:v>
                </c:pt>
                <c:pt idx="1">
                  <c:v>99.09121134877536</c:v>
                </c:pt>
                <c:pt idx="2">
                  <c:v>101.83974287930843</c:v>
                </c:pt>
                <c:pt idx="3">
                  <c:v>102.51209871070228</c:v>
                </c:pt>
                <c:pt idx="4">
                  <c:v>100.99745095866119</c:v>
                </c:pt>
                <c:pt idx="5">
                  <c:v>100.02585983966898</c:v>
                </c:pt>
                <c:pt idx="6">
                  <c:v>99.183567919021769</c:v>
                </c:pt>
                <c:pt idx="7">
                  <c:v>99.623185193394661</c:v>
                </c:pt>
              </c:numCache>
            </c:numRef>
          </c:val>
          <c:smooth val="1"/>
          <c:extLst>
            <c:ext xmlns:c16="http://schemas.microsoft.com/office/drawing/2014/chart" uri="{C3380CC4-5D6E-409C-BE32-E72D297353CC}">
              <c16:uniqueId val="{00000004-7EAF-478C-A74C-E0FBA4CF5E66}"/>
            </c:ext>
          </c:extLst>
        </c:ser>
        <c:ser>
          <c:idx val="5"/>
          <c:order val="5"/>
          <c:tx>
            <c:strRef>
              <c:f>figur5.2!$A$38</c:f>
              <c:strCache>
                <c:ptCount val="1"/>
                <c:pt idx="0">
                  <c:v>Gymnasial</c:v>
                </c:pt>
              </c:strCache>
            </c:strRef>
          </c:tx>
          <c:spPr>
            <a:ln w="28575" cap="rnd">
              <a:solidFill>
                <a:srgbClr val="18D17D"/>
              </a:solidFill>
              <a:round/>
            </a:ln>
            <a:effectLst/>
          </c:spPr>
          <c:marker>
            <c:symbol val="none"/>
          </c:marker>
          <c:cat>
            <c:numRef>
              <c:f>figur5.2!$B$32:$I$32</c:f>
              <c:numCache>
                <c:formatCode>General</c:formatCode>
                <c:ptCount val="8"/>
                <c:pt idx="0">
                  <c:v>2012</c:v>
                </c:pt>
                <c:pt idx="1">
                  <c:v>2013</c:v>
                </c:pt>
                <c:pt idx="2">
                  <c:v>2014</c:v>
                </c:pt>
                <c:pt idx="3">
                  <c:v>2015</c:v>
                </c:pt>
                <c:pt idx="4">
                  <c:v>2016</c:v>
                </c:pt>
                <c:pt idx="5">
                  <c:v>2017</c:v>
                </c:pt>
                <c:pt idx="6">
                  <c:v>2018</c:v>
                </c:pt>
                <c:pt idx="7">
                  <c:v>2019</c:v>
                </c:pt>
              </c:numCache>
            </c:numRef>
          </c:cat>
          <c:val>
            <c:numRef>
              <c:f>figur5.2!$B$38:$I$38</c:f>
              <c:numCache>
                <c:formatCode>0</c:formatCode>
                <c:ptCount val="8"/>
                <c:pt idx="0" formatCode="General">
                  <c:v>100</c:v>
                </c:pt>
                <c:pt idx="1">
                  <c:v>99.676616915422883</c:v>
                </c:pt>
                <c:pt idx="2">
                  <c:v>105.52238805970148</c:v>
                </c:pt>
                <c:pt idx="3">
                  <c:v>110.33582089552239</c:v>
                </c:pt>
                <c:pt idx="4">
                  <c:v>113.74378109452736</c:v>
                </c:pt>
                <c:pt idx="5">
                  <c:v>113.83084577114428</c:v>
                </c:pt>
                <c:pt idx="6">
                  <c:v>116.85323383084578</c:v>
                </c:pt>
                <c:pt idx="7">
                  <c:v>106.26865671641792</c:v>
                </c:pt>
              </c:numCache>
            </c:numRef>
          </c:val>
          <c:smooth val="1"/>
          <c:extLst>
            <c:ext xmlns:c16="http://schemas.microsoft.com/office/drawing/2014/chart" uri="{C3380CC4-5D6E-409C-BE32-E72D297353CC}">
              <c16:uniqueId val="{00000005-7EAF-478C-A74C-E0FBA4CF5E66}"/>
            </c:ext>
          </c:extLst>
        </c:ser>
        <c:ser>
          <c:idx val="6"/>
          <c:order val="6"/>
          <c:tx>
            <c:strRef>
              <c:f>figur5.2!$A$39</c:f>
              <c:strCache>
                <c:ptCount val="1"/>
                <c:pt idx="0">
                  <c:v>Grundskole</c:v>
                </c:pt>
              </c:strCache>
            </c:strRef>
          </c:tx>
          <c:spPr>
            <a:ln w="28575" cap="rnd">
              <a:solidFill>
                <a:srgbClr val="2665F5"/>
              </a:solidFill>
              <a:round/>
            </a:ln>
            <a:effectLst/>
          </c:spPr>
          <c:marker>
            <c:symbol val="none"/>
          </c:marker>
          <c:cat>
            <c:numRef>
              <c:f>figur5.2!$B$32:$I$32</c:f>
              <c:numCache>
                <c:formatCode>General</c:formatCode>
                <c:ptCount val="8"/>
                <c:pt idx="0">
                  <c:v>2012</c:v>
                </c:pt>
                <c:pt idx="1">
                  <c:v>2013</c:v>
                </c:pt>
                <c:pt idx="2">
                  <c:v>2014</c:v>
                </c:pt>
                <c:pt idx="3">
                  <c:v>2015</c:v>
                </c:pt>
                <c:pt idx="4">
                  <c:v>2016</c:v>
                </c:pt>
                <c:pt idx="5">
                  <c:v>2017</c:v>
                </c:pt>
                <c:pt idx="6">
                  <c:v>2018</c:v>
                </c:pt>
                <c:pt idx="7">
                  <c:v>2019</c:v>
                </c:pt>
              </c:numCache>
            </c:numRef>
          </c:cat>
          <c:val>
            <c:numRef>
              <c:f>figur5.2!$B$39:$I$39</c:f>
              <c:numCache>
                <c:formatCode>0</c:formatCode>
                <c:ptCount val="8"/>
                <c:pt idx="0" formatCode="General">
                  <c:v>100</c:v>
                </c:pt>
                <c:pt idx="1">
                  <c:v>95.181177654755913</c:v>
                </c:pt>
                <c:pt idx="2">
                  <c:v>97.282335178661299</c:v>
                </c:pt>
                <c:pt idx="3">
                  <c:v>94.72823351786613</c:v>
                </c:pt>
                <c:pt idx="4">
                  <c:v>91.847005535983897</c:v>
                </c:pt>
                <c:pt idx="5">
                  <c:v>90.752390538500251</c:v>
                </c:pt>
                <c:pt idx="6">
                  <c:v>88.412179164569707</c:v>
                </c:pt>
                <c:pt idx="7">
                  <c:v>82.058379466532458</c:v>
                </c:pt>
              </c:numCache>
            </c:numRef>
          </c:val>
          <c:smooth val="1"/>
          <c:extLst>
            <c:ext xmlns:c16="http://schemas.microsoft.com/office/drawing/2014/chart" uri="{C3380CC4-5D6E-409C-BE32-E72D297353CC}">
              <c16:uniqueId val="{00000006-7EAF-478C-A74C-E0FBA4CF5E66}"/>
            </c:ext>
          </c:extLst>
        </c:ser>
        <c:dLbls>
          <c:showLegendKey val="0"/>
          <c:showVal val="0"/>
          <c:showCatName val="0"/>
          <c:showSerName val="0"/>
          <c:showPercent val="0"/>
          <c:showBubbleSize val="0"/>
        </c:dLbls>
        <c:smooth val="0"/>
        <c:axId val="248762576"/>
        <c:axId val="235001440"/>
      </c:lineChart>
      <c:catAx>
        <c:axId val="24876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PT Sans" panose="020B0503020203020204" pitchFamily="34" charset="77"/>
                <a:ea typeface="+mn-ea"/>
                <a:cs typeface="+mn-cs"/>
              </a:defRPr>
            </a:pPr>
            <a:endParaRPr lang="da-DK"/>
          </a:p>
        </c:txPr>
        <c:crossAx val="235001440"/>
        <c:crosses val="autoZero"/>
        <c:auto val="1"/>
        <c:lblAlgn val="ctr"/>
        <c:lblOffset val="100"/>
        <c:noMultiLvlLbl val="0"/>
      </c:catAx>
      <c:valAx>
        <c:axId val="235001440"/>
        <c:scaling>
          <c:orientation val="minMax"/>
          <c:max val="200"/>
          <c:min val="8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PT Sans" panose="020B0503020203020204" pitchFamily="34" charset="77"/>
                <a:ea typeface="+mn-ea"/>
                <a:cs typeface="+mn-cs"/>
              </a:defRPr>
            </a:pPr>
            <a:endParaRPr lang="da-DK"/>
          </a:p>
        </c:txPr>
        <c:crossAx val="24876257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PT Sans" panose="020B0503020203020204" pitchFamily="34" charset="77"/>
              <a:ea typeface="+mn-ea"/>
              <a:cs typeface="+mn-cs"/>
            </a:defRPr>
          </a:pPr>
          <a:endParaRPr lang="da-DK"/>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a-DK"/>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323589699244971"/>
          <c:y val="3.0555555555555555E-2"/>
          <c:w val="0.70561020351447379"/>
          <c:h val="0.79166666666666663"/>
        </c:manualLayout>
      </c:layout>
      <c:barChart>
        <c:barDir val="bar"/>
        <c:grouping val="clustered"/>
        <c:varyColors val="0"/>
        <c:ser>
          <c:idx val="0"/>
          <c:order val="0"/>
          <c:spPr>
            <a:solidFill>
              <a:srgbClr val="FF505F"/>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[figur5.5.xlsm]figur5.5!$A$10:$A$13</c:f>
              <c:strCache>
                <c:ptCount val="4"/>
                <c:pt idx="0">
                  <c:v>Humanistisk</c:v>
                </c:pt>
                <c:pt idx="1">
                  <c:v>Naturvidenskabelig</c:v>
                </c:pt>
                <c:pt idx="2">
                  <c:v>Samfundsvidenskabelig</c:v>
                </c:pt>
                <c:pt idx="3">
                  <c:v>Teknisk</c:v>
                </c:pt>
              </c:strCache>
            </c:strRef>
          </c:cat>
          <c:val>
            <c:numRef>
              <c:f>[figur5.5.xlsm]figur5.5!$C$10:$C$13</c:f>
              <c:numCache>
                <c:formatCode>General</c:formatCode>
                <c:ptCount val="4"/>
                <c:pt idx="0">
                  <c:v>10.3</c:v>
                </c:pt>
                <c:pt idx="1">
                  <c:v>24.1</c:v>
                </c:pt>
                <c:pt idx="2">
                  <c:v>24.9</c:v>
                </c:pt>
                <c:pt idx="3">
                  <c:v>27</c:v>
                </c:pt>
              </c:numCache>
            </c:numRef>
          </c:val>
          <c:extLst>
            <c:ext xmlns:c16="http://schemas.microsoft.com/office/drawing/2014/chart" uri="{C3380CC4-5D6E-409C-BE32-E72D297353CC}">
              <c16:uniqueId val="{00000000-2663-4B97-9FCF-72EEAED8150C}"/>
            </c:ext>
          </c:extLst>
        </c:ser>
        <c:dLbls>
          <c:showLegendKey val="0"/>
          <c:showVal val="0"/>
          <c:showCatName val="0"/>
          <c:showSerName val="0"/>
          <c:showPercent val="0"/>
          <c:showBubbleSize val="0"/>
        </c:dLbls>
        <c:gapWidth val="70"/>
        <c:axId val="1963234239"/>
        <c:axId val="1923756735"/>
      </c:barChart>
      <c:catAx>
        <c:axId val="196323423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crossAx val="1923756735"/>
        <c:crosses val="autoZero"/>
        <c:auto val="1"/>
        <c:lblAlgn val="ctr"/>
        <c:lblOffset val="100"/>
        <c:noMultiLvlLbl val="0"/>
      </c:catAx>
      <c:valAx>
        <c:axId val="1923756735"/>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9632342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da-DK"/>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787872345272174"/>
          <c:y val="2.9255319148936171E-2"/>
          <c:w val="0.83090623315287127"/>
          <c:h val="0.90691489361702127"/>
        </c:manualLayout>
      </c:layout>
      <c:barChart>
        <c:barDir val="bar"/>
        <c:grouping val="clustered"/>
        <c:varyColors val="0"/>
        <c:ser>
          <c:idx val="0"/>
          <c:order val="0"/>
          <c:spPr>
            <a:solidFill>
              <a:srgbClr val="FF4F5F"/>
            </a:solidFill>
            <a:ln>
              <a:noFill/>
            </a:ln>
            <a:effectLst/>
          </c:spPr>
          <c:invertIfNegative val="0"/>
          <c:dPt>
            <c:idx val="0"/>
            <c:invertIfNegative val="0"/>
            <c:bubble3D val="0"/>
            <c:spPr>
              <a:solidFill>
                <a:srgbClr val="FF4F5F"/>
              </a:solidFill>
              <a:ln>
                <a:noFill/>
              </a:ln>
              <a:effectLst/>
            </c:spPr>
            <c:extLst>
              <c:ext xmlns:c16="http://schemas.microsoft.com/office/drawing/2014/chart" uri="{C3380CC4-5D6E-409C-BE32-E72D297353CC}">
                <c16:uniqueId val="{00000001-C72C-4E02-9269-CE84EB4A7BF4}"/>
              </c:ext>
            </c:extLst>
          </c:dPt>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[figur5.7.xlsm]figur5.7!$A$2:$A$4</c:f>
              <c:strCache>
                <c:ptCount val="3"/>
                <c:pt idx="0">
                  <c:v>Ikke IT-uddannet</c:v>
                </c:pt>
                <c:pt idx="1">
                  <c:v>IT-uddannet</c:v>
                </c:pt>
                <c:pt idx="2">
                  <c:v>Ufaglært</c:v>
                </c:pt>
              </c:strCache>
            </c:strRef>
          </c:cat>
          <c:val>
            <c:numRef>
              <c:f>[figur5.7.xlsm]figur5.7!$C$2:$C$4</c:f>
              <c:numCache>
                <c:formatCode>General</c:formatCode>
                <c:ptCount val="3"/>
                <c:pt idx="0">
                  <c:v>51.4</c:v>
                </c:pt>
                <c:pt idx="1">
                  <c:v>34.299999999999997</c:v>
                </c:pt>
                <c:pt idx="2">
                  <c:v>14.3</c:v>
                </c:pt>
              </c:numCache>
            </c:numRef>
          </c:val>
          <c:extLst>
            <c:ext xmlns:c16="http://schemas.microsoft.com/office/drawing/2014/chart" uri="{C3380CC4-5D6E-409C-BE32-E72D297353CC}">
              <c16:uniqueId val="{00000002-C72C-4E02-9269-CE84EB4A7BF4}"/>
            </c:ext>
          </c:extLst>
        </c:ser>
        <c:dLbls>
          <c:showLegendKey val="0"/>
          <c:showVal val="0"/>
          <c:showCatName val="0"/>
          <c:showSerName val="0"/>
          <c:showPercent val="0"/>
          <c:showBubbleSize val="0"/>
        </c:dLbls>
        <c:gapWidth val="70"/>
        <c:axId val="1988271119"/>
        <c:axId val="1965322191"/>
      </c:barChart>
      <c:catAx>
        <c:axId val="1988271119"/>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crossAx val="1965322191"/>
        <c:crosses val="autoZero"/>
        <c:auto val="1"/>
        <c:lblAlgn val="ctr"/>
        <c:lblOffset val="100"/>
        <c:noMultiLvlLbl val="0"/>
      </c:catAx>
      <c:valAx>
        <c:axId val="1965322191"/>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9882711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da-DK"/>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figur5.8!$A$15</c:f>
              <c:strCache>
                <c:ptCount val="1"/>
                <c:pt idx="0">
                  <c:v>Ikke IT-uddannet</c:v>
                </c:pt>
              </c:strCache>
            </c:strRef>
          </c:tx>
          <c:spPr>
            <a:ln w="28575" cap="rnd">
              <a:solidFill>
                <a:srgbClr val="FF505F"/>
              </a:solidFill>
              <a:round/>
            </a:ln>
            <a:effectLst/>
          </c:spPr>
          <c:marker>
            <c:symbol val="none"/>
          </c:marker>
          <c:cat>
            <c:numRef>
              <c:f>figur5.8!$B$13:$I$13</c:f>
              <c:numCache>
                <c:formatCode>General</c:formatCode>
                <c:ptCount val="8"/>
                <c:pt idx="0">
                  <c:v>2012</c:v>
                </c:pt>
                <c:pt idx="1">
                  <c:v>2013</c:v>
                </c:pt>
                <c:pt idx="2">
                  <c:v>2014</c:v>
                </c:pt>
                <c:pt idx="3">
                  <c:v>2015</c:v>
                </c:pt>
                <c:pt idx="4">
                  <c:v>2016</c:v>
                </c:pt>
                <c:pt idx="5">
                  <c:v>2017</c:v>
                </c:pt>
                <c:pt idx="6">
                  <c:v>2018</c:v>
                </c:pt>
                <c:pt idx="7">
                  <c:v>2019</c:v>
                </c:pt>
              </c:numCache>
            </c:numRef>
          </c:cat>
          <c:val>
            <c:numRef>
              <c:f>figur5.8!$B$15:$I$15</c:f>
              <c:numCache>
                <c:formatCode>0</c:formatCode>
                <c:ptCount val="8"/>
                <c:pt idx="0" formatCode="General">
                  <c:v>100</c:v>
                </c:pt>
                <c:pt idx="1">
                  <c:v>101.92349940195766</c:v>
                </c:pt>
                <c:pt idx="2">
                  <c:v>107.34737715722412</c:v>
                </c:pt>
                <c:pt idx="3">
                  <c:v>111.92179070959554</c:v>
                </c:pt>
                <c:pt idx="4">
                  <c:v>116.66707349818147</c:v>
                </c:pt>
                <c:pt idx="5">
                  <c:v>120.47745746576513</c:v>
                </c:pt>
                <c:pt idx="6">
                  <c:v>125.65235433397612</c:v>
                </c:pt>
                <c:pt idx="7">
                  <c:v>132.25767080821149</c:v>
                </c:pt>
              </c:numCache>
            </c:numRef>
          </c:val>
          <c:smooth val="1"/>
          <c:extLst>
            <c:ext xmlns:c16="http://schemas.microsoft.com/office/drawing/2014/chart" uri="{C3380CC4-5D6E-409C-BE32-E72D297353CC}">
              <c16:uniqueId val="{00000000-555F-4CF7-A046-F6203113C328}"/>
            </c:ext>
          </c:extLst>
        </c:ser>
        <c:ser>
          <c:idx val="1"/>
          <c:order val="1"/>
          <c:tx>
            <c:strRef>
              <c:f>figur5.8!$A$16</c:f>
              <c:strCache>
                <c:ptCount val="1"/>
                <c:pt idx="0">
                  <c:v>IT-uddannet</c:v>
                </c:pt>
              </c:strCache>
            </c:strRef>
          </c:tx>
          <c:spPr>
            <a:ln w="28575" cap="rnd">
              <a:solidFill>
                <a:srgbClr val="2869FF"/>
              </a:solidFill>
              <a:round/>
            </a:ln>
            <a:effectLst/>
          </c:spPr>
          <c:marker>
            <c:symbol val="none"/>
          </c:marker>
          <c:cat>
            <c:numRef>
              <c:f>figur5.8!$B$13:$I$13</c:f>
              <c:numCache>
                <c:formatCode>General</c:formatCode>
                <c:ptCount val="8"/>
                <c:pt idx="0">
                  <c:v>2012</c:v>
                </c:pt>
                <c:pt idx="1">
                  <c:v>2013</c:v>
                </c:pt>
                <c:pt idx="2">
                  <c:v>2014</c:v>
                </c:pt>
                <c:pt idx="3">
                  <c:v>2015</c:v>
                </c:pt>
                <c:pt idx="4">
                  <c:v>2016</c:v>
                </c:pt>
                <c:pt idx="5">
                  <c:v>2017</c:v>
                </c:pt>
                <c:pt idx="6">
                  <c:v>2018</c:v>
                </c:pt>
                <c:pt idx="7">
                  <c:v>2019</c:v>
                </c:pt>
              </c:numCache>
            </c:numRef>
          </c:cat>
          <c:val>
            <c:numRef>
              <c:f>figur5.8!$B$16:$I$16</c:f>
              <c:numCache>
                <c:formatCode>0</c:formatCode>
                <c:ptCount val="8"/>
                <c:pt idx="0" formatCode="General">
                  <c:v>100</c:v>
                </c:pt>
                <c:pt idx="1">
                  <c:v>103.73496594696421</c:v>
                </c:pt>
                <c:pt idx="2">
                  <c:v>111.49471091146211</c:v>
                </c:pt>
                <c:pt idx="3">
                  <c:v>117.25112302564847</c:v>
                </c:pt>
                <c:pt idx="4">
                  <c:v>119.70366613534271</c:v>
                </c:pt>
                <c:pt idx="5">
                  <c:v>121.88088682799594</c:v>
                </c:pt>
                <c:pt idx="6">
                  <c:v>124.71018692943052</c:v>
                </c:pt>
                <c:pt idx="7">
                  <c:v>131.06796116504856</c:v>
                </c:pt>
              </c:numCache>
            </c:numRef>
          </c:val>
          <c:smooth val="1"/>
          <c:extLst>
            <c:ext xmlns:c16="http://schemas.microsoft.com/office/drawing/2014/chart" uri="{C3380CC4-5D6E-409C-BE32-E72D297353CC}">
              <c16:uniqueId val="{00000001-555F-4CF7-A046-F6203113C328}"/>
            </c:ext>
          </c:extLst>
        </c:ser>
        <c:ser>
          <c:idx val="2"/>
          <c:order val="2"/>
          <c:tx>
            <c:strRef>
              <c:f>figur5.8!$A$17</c:f>
              <c:strCache>
                <c:ptCount val="1"/>
                <c:pt idx="0">
                  <c:v>Ufaglært</c:v>
                </c:pt>
              </c:strCache>
            </c:strRef>
          </c:tx>
          <c:spPr>
            <a:ln w="28575" cap="rnd">
              <a:solidFill>
                <a:srgbClr val="18D17D"/>
              </a:solidFill>
              <a:round/>
            </a:ln>
            <a:effectLst/>
          </c:spPr>
          <c:marker>
            <c:symbol val="none"/>
          </c:marker>
          <c:cat>
            <c:numRef>
              <c:f>figur5.8!$B$13:$I$13</c:f>
              <c:numCache>
                <c:formatCode>General</c:formatCode>
                <c:ptCount val="8"/>
                <c:pt idx="0">
                  <c:v>2012</c:v>
                </c:pt>
                <c:pt idx="1">
                  <c:v>2013</c:v>
                </c:pt>
                <c:pt idx="2">
                  <c:v>2014</c:v>
                </c:pt>
                <c:pt idx="3">
                  <c:v>2015</c:v>
                </c:pt>
                <c:pt idx="4">
                  <c:v>2016</c:v>
                </c:pt>
                <c:pt idx="5">
                  <c:v>2017</c:v>
                </c:pt>
                <c:pt idx="6">
                  <c:v>2018</c:v>
                </c:pt>
                <c:pt idx="7">
                  <c:v>2019</c:v>
                </c:pt>
              </c:numCache>
            </c:numRef>
          </c:cat>
          <c:val>
            <c:numRef>
              <c:f>figur5.8!$B$17:$I$17</c:f>
              <c:numCache>
                <c:formatCode>0</c:formatCode>
                <c:ptCount val="8"/>
                <c:pt idx="0" formatCode="General">
                  <c:v>100</c:v>
                </c:pt>
                <c:pt idx="1">
                  <c:v>97.44183137353015</c:v>
                </c:pt>
                <c:pt idx="2">
                  <c:v>101.42606955216414</c:v>
                </c:pt>
                <c:pt idx="3">
                  <c:v>102.57693269952463</c:v>
                </c:pt>
                <c:pt idx="4">
                  <c:v>102.85839379534652</c:v>
                </c:pt>
                <c:pt idx="5">
                  <c:v>102.35801851388541</c:v>
                </c:pt>
                <c:pt idx="6">
                  <c:v>102.71453590192645</c:v>
                </c:pt>
                <c:pt idx="7">
                  <c:v>94.233174881160878</c:v>
                </c:pt>
              </c:numCache>
            </c:numRef>
          </c:val>
          <c:smooth val="1"/>
          <c:extLst>
            <c:ext xmlns:c16="http://schemas.microsoft.com/office/drawing/2014/chart" uri="{C3380CC4-5D6E-409C-BE32-E72D297353CC}">
              <c16:uniqueId val="{00000002-555F-4CF7-A046-F6203113C328}"/>
            </c:ext>
          </c:extLst>
        </c:ser>
        <c:dLbls>
          <c:showLegendKey val="0"/>
          <c:showVal val="0"/>
          <c:showCatName val="0"/>
          <c:showSerName val="0"/>
          <c:showPercent val="0"/>
          <c:showBubbleSize val="0"/>
        </c:dLbls>
        <c:smooth val="0"/>
        <c:axId val="1916602095"/>
        <c:axId val="1978229583"/>
      </c:lineChart>
      <c:catAx>
        <c:axId val="19166020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crossAx val="1978229583"/>
        <c:crosses val="autoZero"/>
        <c:auto val="1"/>
        <c:lblAlgn val="ctr"/>
        <c:lblOffset val="100"/>
        <c:noMultiLvlLbl val="0"/>
      </c:catAx>
      <c:valAx>
        <c:axId val="1978229583"/>
        <c:scaling>
          <c:orientation val="minMax"/>
          <c:min val="9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crossAx val="1916602095"/>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da-DK"/>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figur6.2!$A$5</c:f>
              <c:strCache>
                <c:ptCount val="1"/>
                <c:pt idx="0">
                  <c:v>Grundskole</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a-DK"/>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figur6.2!$B$2:$F$2</c:f>
              <c:strCache>
                <c:ptCount val="5"/>
                <c:pt idx="0">
                  <c:v>Hovedstaden</c:v>
                </c:pt>
                <c:pt idx="1">
                  <c:v>Midtjylland</c:v>
                </c:pt>
                <c:pt idx="2">
                  <c:v>Nordjylland</c:v>
                </c:pt>
                <c:pt idx="3">
                  <c:v>Sjælland</c:v>
                </c:pt>
                <c:pt idx="4">
                  <c:v>Syddanmark</c:v>
                </c:pt>
              </c:strCache>
            </c:strRef>
          </c:cat>
          <c:val>
            <c:numRef>
              <c:f>figur6.2!$B$5:$F$5</c:f>
              <c:numCache>
                <c:formatCode>0</c:formatCode>
                <c:ptCount val="5"/>
                <c:pt idx="0">
                  <c:v>5.5</c:v>
                </c:pt>
                <c:pt idx="1">
                  <c:v>6.8</c:v>
                </c:pt>
                <c:pt idx="2">
                  <c:v>6.4</c:v>
                </c:pt>
                <c:pt idx="3">
                  <c:v>8.9</c:v>
                </c:pt>
                <c:pt idx="4">
                  <c:v>7.2</c:v>
                </c:pt>
              </c:numCache>
            </c:numRef>
          </c:val>
          <c:extLst>
            <c:ext xmlns:c16="http://schemas.microsoft.com/office/drawing/2014/chart" uri="{C3380CC4-5D6E-409C-BE32-E72D297353CC}">
              <c16:uniqueId val="{00000000-BE4A-4334-AD01-D1BB42E0711D}"/>
            </c:ext>
          </c:extLst>
        </c:ser>
        <c:ser>
          <c:idx val="1"/>
          <c:order val="1"/>
          <c:tx>
            <c:strRef>
              <c:f>figur6.2!$A$6</c:f>
              <c:strCache>
                <c:ptCount val="1"/>
                <c:pt idx="0">
                  <c:v>Gymnasial</c:v>
                </c:pt>
              </c:strCache>
            </c:strRef>
          </c:tx>
          <c:spPr>
            <a:solidFill>
              <a:srgbClr val="00206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da-DK"/>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figur6.2!$B$2:$F$2</c:f>
              <c:strCache>
                <c:ptCount val="5"/>
                <c:pt idx="0">
                  <c:v>Hovedstaden</c:v>
                </c:pt>
                <c:pt idx="1">
                  <c:v>Midtjylland</c:v>
                </c:pt>
                <c:pt idx="2">
                  <c:v>Nordjylland</c:v>
                </c:pt>
                <c:pt idx="3">
                  <c:v>Sjælland</c:v>
                </c:pt>
                <c:pt idx="4">
                  <c:v>Syddanmark</c:v>
                </c:pt>
              </c:strCache>
            </c:strRef>
          </c:cat>
          <c:val>
            <c:numRef>
              <c:f>figur6.2!$B$6:$F$6</c:f>
              <c:numCache>
                <c:formatCode>0</c:formatCode>
                <c:ptCount val="5"/>
                <c:pt idx="0">
                  <c:v>9.3000000000000007</c:v>
                </c:pt>
                <c:pt idx="1">
                  <c:v>7.2</c:v>
                </c:pt>
                <c:pt idx="2">
                  <c:v>5.3</c:v>
                </c:pt>
                <c:pt idx="3">
                  <c:v>7.7</c:v>
                </c:pt>
                <c:pt idx="4">
                  <c:v>5.9</c:v>
                </c:pt>
              </c:numCache>
            </c:numRef>
          </c:val>
          <c:extLst>
            <c:ext xmlns:c16="http://schemas.microsoft.com/office/drawing/2014/chart" uri="{C3380CC4-5D6E-409C-BE32-E72D297353CC}">
              <c16:uniqueId val="{00000001-BE4A-4334-AD01-D1BB42E0711D}"/>
            </c:ext>
          </c:extLst>
        </c:ser>
        <c:ser>
          <c:idx val="2"/>
          <c:order val="2"/>
          <c:tx>
            <c:strRef>
              <c:f>figur6.2!$A$7</c:f>
              <c:strCache>
                <c:ptCount val="1"/>
                <c:pt idx="0">
                  <c:v>EUD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a-DK"/>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figur6.2!$B$2:$F$2</c:f>
              <c:strCache>
                <c:ptCount val="5"/>
                <c:pt idx="0">
                  <c:v>Hovedstaden</c:v>
                </c:pt>
                <c:pt idx="1">
                  <c:v>Midtjylland</c:v>
                </c:pt>
                <c:pt idx="2">
                  <c:v>Nordjylland</c:v>
                </c:pt>
                <c:pt idx="3">
                  <c:v>Sjælland</c:v>
                </c:pt>
                <c:pt idx="4">
                  <c:v>Syddanmark</c:v>
                </c:pt>
              </c:strCache>
            </c:strRef>
          </c:cat>
          <c:val>
            <c:numRef>
              <c:f>figur6.2!$B$7:$F$7</c:f>
              <c:numCache>
                <c:formatCode>0</c:formatCode>
                <c:ptCount val="5"/>
                <c:pt idx="0">
                  <c:v>21.2</c:v>
                </c:pt>
                <c:pt idx="1">
                  <c:v>27</c:v>
                </c:pt>
                <c:pt idx="2">
                  <c:v>31.8</c:v>
                </c:pt>
                <c:pt idx="3">
                  <c:v>39</c:v>
                </c:pt>
                <c:pt idx="4">
                  <c:v>35</c:v>
                </c:pt>
              </c:numCache>
            </c:numRef>
          </c:val>
          <c:extLst>
            <c:ext xmlns:c16="http://schemas.microsoft.com/office/drawing/2014/chart" uri="{C3380CC4-5D6E-409C-BE32-E72D297353CC}">
              <c16:uniqueId val="{00000002-BE4A-4334-AD01-D1BB42E0711D}"/>
            </c:ext>
          </c:extLst>
        </c:ser>
        <c:ser>
          <c:idx val="3"/>
          <c:order val="3"/>
          <c:tx>
            <c:strRef>
              <c:f>figur6.2!$A$8</c:f>
              <c:strCache>
                <c:ptCount val="1"/>
                <c:pt idx="0">
                  <c:v>KVU</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a-DK"/>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figur6.2!$B$2:$F$2</c:f>
              <c:strCache>
                <c:ptCount val="5"/>
                <c:pt idx="0">
                  <c:v>Hovedstaden</c:v>
                </c:pt>
                <c:pt idx="1">
                  <c:v>Midtjylland</c:v>
                </c:pt>
                <c:pt idx="2">
                  <c:v>Nordjylland</c:v>
                </c:pt>
                <c:pt idx="3">
                  <c:v>Sjælland</c:v>
                </c:pt>
                <c:pt idx="4">
                  <c:v>Syddanmark</c:v>
                </c:pt>
              </c:strCache>
            </c:strRef>
          </c:cat>
          <c:val>
            <c:numRef>
              <c:f>figur6.2!$B$8:$F$8</c:f>
              <c:numCache>
                <c:formatCode>0</c:formatCode>
                <c:ptCount val="5"/>
                <c:pt idx="0">
                  <c:v>10.199999999999999</c:v>
                </c:pt>
                <c:pt idx="1">
                  <c:v>15</c:v>
                </c:pt>
                <c:pt idx="2">
                  <c:v>14.2</c:v>
                </c:pt>
                <c:pt idx="3">
                  <c:v>14.3</c:v>
                </c:pt>
                <c:pt idx="4">
                  <c:v>16.7</c:v>
                </c:pt>
              </c:numCache>
            </c:numRef>
          </c:val>
          <c:extLst>
            <c:ext xmlns:c16="http://schemas.microsoft.com/office/drawing/2014/chart" uri="{C3380CC4-5D6E-409C-BE32-E72D297353CC}">
              <c16:uniqueId val="{00000003-BE4A-4334-AD01-D1BB42E0711D}"/>
            </c:ext>
          </c:extLst>
        </c:ser>
        <c:ser>
          <c:idx val="4"/>
          <c:order val="4"/>
          <c:tx>
            <c:strRef>
              <c:f>figur6.2!$A$9</c:f>
              <c:strCache>
                <c:ptCount val="1"/>
                <c:pt idx="0">
                  <c:v>MVU</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a-DK"/>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figur6.2!$B$2:$F$2</c:f>
              <c:strCache>
                <c:ptCount val="5"/>
                <c:pt idx="0">
                  <c:v>Hovedstaden</c:v>
                </c:pt>
                <c:pt idx="1">
                  <c:v>Midtjylland</c:v>
                </c:pt>
                <c:pt idx="2">
                  <c:v>Nordjylland</c:v>
                </c:pt>
                <c:pt idx="3">
                  <c:v>Sjælland</c:v>
                </c:pt>
                <c:pt idx="4">
                  <c:v>Syddanmark</c:v>
                </c:pt>
              </c:strCache>
            </c:strRef>
          </c:cat>
          <c:val>
            <c:numRef>
              <c:f>figur6.2!$B$9:$F$9</c:f>
              <c:numCache>
                <c:formatCode>0</c:formatCode>
                <c:ptCount val="5"/>
                <c:pt idx="0">
                  <c:v>16.3</c:v>
                </c:pt>
                <c:pt idx="1">
                  <c:v>16.8</c:v>
                </c:pt>
                <c:pt idx="2">
                  <c:v>12.8</c:v>
                </c:pt>
                <c:pt idx="3">
                  <c:v>16</c:v>
                </c:pt>
                <c:pt idx="4">
                  <c:v>18.399999999999999</c:v>
                </c:pt>
              </c:numCache>
            </c:numRef>
          </c:val>
          <c:extLst>
            <c:ext xmlns:c16="http://schemas.microsoft.com/office/drawing/2014/chart" uri="{C3380CC4-5D6E-409C-BE32-E72D297353CC}">
              <c16:uniqueId val="{00000004-BE4A-4334-AD01-D1BB42E0711D}"/>
            </c:ext>
          </c:extLst>
        </c:ser>
        <c:ser>
          <c:idx val="5"/>
          <c:order val="5"/>
          <c:tx>
            <c:strRef>
              <c:f>figur6.2!$A$10</c:f>
              <c:strCache>
                <c:ptCount val="1"/>
                <c:pt idx="0">
                  <c:v>BA</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a-DK"/>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figur6.2!$B$2:$F$2</c:f>
              <c:strCache>
                <c:ptCount val="5"/>
                <c:pt idx="0">
                  <c:v>Hovedstaden</c:v>
                </c:pt>
                <c:pt idx="1">
                  <c:v>Midtjylland</c:v>
                </c:pt>
                <c:pt idx="2">
                  <c:v>Nordjylland</c:v>
                </c:pt>
                <c:pt idx="3">
                  <c:v>Sjælland</c:v>
                </c:pt>
                <c:pt idx="4">
                  <c:v>Syddanmark</c:v>
                </c:pt>
              </c:strCache>
            </c:strRef>
          </c:cat>
          <c:val>
            <c:numRef>
              <c:f>figur6.2!$B$10:$F$10</c:f>
              <c:numCache>
                <c:formatCode>0</c:formatCode>
                <c:ptCount val="5"/>
                <c:pt idx="0">
                  <c:v>4.4000000000000004</c:v>
                </c:pt>
                <c:pt idx="1">
                  <c:v>3.5</c:v>
                </c:pt>
                <c:pt idx="2">
                  <c:v>3.3</c:v>
                </c:pt>
                <c:pt idx="3">
                  <c:v>2.1</c:v>
                </c:pt>
                <c:pt idx="4">
                  <c:v>2.9</c:v>
                </c:pt>
              </c:numCache>
            </c:numRef>
          </c:val>
          <c:extLst>
            <c:ext xmlns:c16="http://schemas.microsoft.com/office/drawing/2014/chart" uri="{C3380CC4-5D6E-409C-BE32-E72D297353CC}">
              <c16:uniqueId val="{00000005-BE4A-4334-AD01-D1BB42E0711D}"/>
            </c:ext>
          </c:extLst>
        </c:ser>
        <c:ser>
          <c:idx val="6"/>
          <c:order val="6"/>
          <c:tx>
            <c:strRef>
              <c:f>figur6.2!$A$11</c:f>
              <c:strCache>
                <c:ptCount val="1"/>
                <c:pt idx="0">
                  <c:v>LVU</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a-DK"/>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figur6.2!$B$2:$F$2</c:f>
              <c:strCache>
                <c:ptCount val="5"/>
                <c:pt idx="0">
                  <c:v>Hovedstaden</c:v>
                </c:pt>
                <c:pt idx="1">
                  <c:v>Midtjylland</c:v>
                </c:pt>
                <c:pt idx="2">
                  <c:v>Nordjylland</c:v>
                </c:pt>
                <c:pt idx="3">
                  <c:v>Sjælland</c:v>
                </c:pt>
                <c:pt idx="4">
                  <c:v>Syddanmark</c:v>
                </c:pt>
              </c:strCache>
            </c:strRef>
          </c:cat>
          <c:val>
            <c:numRef>
              <c:f>figur6.2!$B$11:$F$11</c:f>
              <c:numCache>
                <c:formatCode>0</c:formatCode>
                <c:ptCount val="5"/>
                <c:pt idx="0">
                  <c:v>32.5</c:v>
                </c:pt>
                <c:pt idx="1">
                  <c:v>23.3</c:v>
                </c:pt>
                <c:pt idx="2">
                  <c:v>26</c:v>
                </c:pt>
                <c:pt idx="3">
                  <c:v>11.6</c:v>
                </c:pt>
                <c:pt idx="4">
                  <c:v>13.6</c:v>
                </c:pt>
              </c:numCache>
            </c:numRef>
          </c:val>
          <c:extLst>
            <c:ext xmlns:c16="http://schemas.microsoft.com/office/drawing/2014/chart" uri="{C3380CC4-5D6E-409C-BE32-E72D297353CC}">
              <c16:uniqueId val="{00000006-BE4A-4334-AD01-D1BB42E0711D}"/>
            </c:ext>
          </c:extLst>
        </c:ser>
        <c:dLbls>
          <c:dLblPos val="ctr"/>
          <c:showLegendKey val="0"/>
          <c:showVal val="1"/>
          <c:showCatName val="0"/>
          <c:showSerName val="0"/>
          <c:showPercent val="0"/>
          <c:showBubbleSize val="0"/>
        </c:dLbls>
        <c:gapWidth val="70"/>
        <c:overlap val="100"/>
        <c:axId val="2006919567"/>
        <c:axId val="2006472863"/>
      </c:barChart>
      <c:catAx>
        <c:axId val="200691956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PT Sans" panose="020B0503020203020204" pitchFamily="34" charset="77"/>
                <a:ea typeface="+mn-ea"/>
                <a:cs typeface="+mn-cs"/>
              </a:defRPr>
            </a:pPr>
            <a:endParaRPr lang="da-DK"/>
          </a:p>
        </c:txPr>
        <c:crossAx val="2006472863"/>
        <c:crosses val="autoZero"/>
        <c:auto val="1"/>
        <c:lblAlgn val="ctr"/>
        <c:lblOffset val="100"/>
        <c:noMultiLvlLbl val="0"/>
      </c:catAx>
      <c:valAx>
        <c:axId val="200647286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PT Sans" panose="020B0503020203020204" pitchFamily="34" charset="77"/>
                <a:ea typeface="+mn-ea"/>
                <a:cs typeface="+mn-cs"/>
              </a:defRPr>
            </a:pPr>
            <a:endParaRPr lang="da-DK"/>
          </a:p>
        </c:txPr>
        <c:crossAx val="20069195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PT Sans" panose="020B0503020203020204" pitchFamily="34" charset="77"/>
              <a:ea typeface="+mn-ea"/>
              <a:cs typeface="+mn-cs"/>
            </a:defRPr>
          </a:pPr>
          <a:endParaRPr lang="da-DK"/>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a-DK"/>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figur1.2!$B$15</c:f>
              <c:strCache>
                <c:ptCount val="1"/>
                <c:pt idx="0">
                  <c:v>Under 30 år</c:v>
                </c:pt>
              </c:strCache>
            </c:strRef>
          </c:tx>
          <c:spPr>
            <a:solidFill>
              <a:srgbClr val="002C9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PT Sans" panose="020B0503020203020204" pitchFamily="34" charset="77"/>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figur1.2!$A$17:$A$24</c:f>
              <c:numCache>
                <c:formatCode>General</c:formatCode>
                <c:ptCount val="8"/>
                <c:pt idx="0">
                  <c:v>2012</c:v>
                </c:pt>
                <c:pt idx="1">
                  <c:v>2013</c:v>
                </c:pt>
                <c:pt idx="2">
                  <c:v>2014</c:v>
                </c:pt>
                <c:pt idx="3">
                  <c:v>2015</c:v>
                </c:pt>
                <c:pt idx="4">
                  <c:v>2016</c:v>
                </c:pt>
                <c:pt idx="5">
                  <c:v>2017</c:v>
                </c:pt>
                <c:pt idx="6">
                  <c:v>2018</c:v>
                </c:pt>
                <c:pt idx="7">
                  <c:v>2019</c:v>
                </c:pt>
              </c:numCache>
            </c:numRef>
          </c:cat>
          <c:val>
            <c:numRef>
              <c:f>figur1.2!$B$17:$B$24</c:f>
              <c:numCache>
                <c:formatCode>General</c:formatCode>
                <c:ptCount val="8"/>
                <c:pt idx="0">
                  <c:v>12.2</c:v>
                </c:pt>
                <c:pt idx="1">
                  <c:v>12</c:v>
                </c:pt>
                <c:pt idx="2">
                  <c:v>12.7</c:v>
                </c:pt>
                <c:pt idx="3">
                  <c:v>13.8</c:v>
                </c:pt>
                <c:pt idx="4">
                  <c:v>14.7</c:v>
                </c:pt>
                <c:pt idx="5">
                  <c:v>15.4</c:v>
                </c:pt>
                <c:pt idx="6">
                  <c:v>16.8</c:v>
                </c:pt>
                <c:pt idx="7">
                  <c:v>17.600000000000001</c:v>
                </c:pt>
              </c:numCache>
            </c:numRef>
          </c:val>
          <c:extLst>
            <c:ext xmlns:c16="http://schemas.microsoft.com/office/drawing/2014/chart" uri="{C3380CC4-5D6E-409C-BE32-E72D297353CC}">
              <c16:uniqueId val="{00000000-6D7D-D540-B0A7-2D0BC6819392}"/>
            </c:ext>
          </c:extLst>
        </c:ser>
        <c:ser>
          <c:idx val="1"/>
          <c:order val="1"/>
          <c:tx>
            <c:strRef>
              <c:f>figur1.2!$C$15</c:f>
              <c:strCache>
                <c:ptCount val="1"/>
                <c:pt idx="0">
                  <c:v>30-39 år</c:v>
                </c:pt>
              </c:strCache>
            </c:strRef>
          </c:tx>
          <c:spPr>
            <a:solidFill>
              <a:srgbClr val="18D17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PT Sans" panose="020B0503020203020204" pitchFamily="34" charset="77"/>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figur1.2!$A$17:$A$24</c:f>
              <c:numCache>
                <c:formatCode>General</c:formatCode>
                <c:ptCount val="8"/>
                <c:pt idx="0">
                  <c:v>2012</c:v>
                </c:pt>
                <c:pt idx="1">
                  <c:v>2013</c:v>
                </c:pt>
                <c:pt idx="2">
                  <c:v>2014</c:v>
                </c:pt>
                <c:pt idx="3">
                  <c:v>2015</c:v>
                </c:pt>
                <c:pt idx="4">
                  <c:v>2016</c:v>
                </c:pt>
                <c:pt idx="5">
                  <c:v>2017</c:v>
                </c:pt>
                <c:pt idx="6">
                  <c:v>2018</c:v>
                </c:pt>
                <c:pt idx="7">
                  <c:v>2019</c:v>
                </c:pt>
              </c:numCache>
            </c:numRef>
          </c:cat>
          <c:val>
            <c:numRef>
              <c:f>figur1.2!$C$17:$C$24</c:f>
              <c:numCache>
                <c:formatCode>General</c:formatCode>
                <c:ptCount val="8"/>
                <c:pt idx="0">
                  <c:v>29.4</c:v>
                </c:pt>
                <c:pt idx="1">
                  <c:v>28.4</c:v>
                </c:pt>
                <c:pt idx="2">
                  <c:v>27.5</c:v>
                </c:pt>
                <c:pt idx="3">
                  <c:v>26.3</c:v>
                </c:pt>
                <c:pt idx="4">
                  <c:v>25.4</c:v>
                </c:pt>
                <c:pt idx="5">
                  <c:v>24.9</c:v>
                </c:pt>
                <c:pt idx="6">
                  <c:v>24.7</c:v>
                </c:pt>
                <c:pt idx="7">
                  <c:v>24.7</c:v>
                </c:pt>
              </c:numCache>
            </c:numRef>
          </c:val>
          <c:extLst>
            <c:ext xmlns:c16="http://schemas.microsoft.com/office/drawing/2014/chart" uri="{C3380CC4-5D6E-409C-BE32-E72D297353CC}">
              <c16:uniqueId val="{00000001-6D7D-D540-B0A7-2D0BC6819392}"/>
            </c:ext>
          </c:extLst>
        </c:ser>
        <c:ser>
          <c:idx val="2"/>
          <c:order val="2"/>
          <c:tx>
            <c:strRef>
              <c:f>figur1.2!$D$15</c:f>
              <c:strCache>
                <c:ptCount val="1"/>
                <c:pt idx="0">
                  <c:v>40-49 år</c:v>
                </c:pt>
              </c:strCache>
            </c:strRef>
          </c:tx>
          <c:spPr>
            <a:solidFill>
              <a:srgbClr val="2768F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PT Sans" panose="020B0503020203020204" pitchFamily="34" charset="77"/>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figur1.2!$A$17:$A$24</c:f>
              <c:numCache>
                <c:formatCode>General</c:formatCode>
                <c:ptCount val="8"/>
                <c:pt idx="0">
                  <c:v>2012</c:v>
                </c:pt>
                <c:pt idx="1">
                  <c:v>2013</c:v>
                </c:pt>
                <c:pt idx="2">
                  <c:v>2014</c:v>
                </c:pt>
                <c:pt idx="3">
                  <c:v>2015</c:v>
                </c:pt>
                <c:pt idx="4">
                  <c:v>2016</c:v>
                </c:pt>
                <c:pt idx="5">
                  <c:v>2017</c:v>
                </c:pt>
                <c:pt idx="6">
                  <c:v>2018</c:v>
                </c:pt>
                <c:pt idx="7">
                  <c:v>2019</c:v>
                </c:pt>
              </c:numCache>
            </c:numRef>
          </c:cat>
          <c:val>
            <c:numRef>
              <c:f>figur1.2!$D$17:$D$24</c:f>
              <c:numCache>
                <c:formatCode>General</c:formatCode>
                <c:ptCount val="8"/>
                <c:pt idx="0">
                  <c:v>33.4</c:v>
                </c:pt>
                <c:pt idx="1">
                  <c:v>33.700000000000003</c:v>
                </c:pt>
                <c:pt idx="2">
                  <c:v>33.1</c:v>
                </c:pt>
                <c:pt idx="3">
                  <c:v>32.4</c:v>
                </c:pt>
                <c:pt idx="4">
                  <c:v>31.6</c:v>
                </c:pt>
                <c:pt idx="5">
                  <c:v>30.2</c:v>
                </c:pt>
                <c:pt idx="6">
                  <c:v>28.6</c:v>
                </c:pt>
                <c:pt idx="7">
                  <c:v>27.7</c:v>
                </c:pt>
              </c:numCache>
            </c:numRef>
          </c:val>
          <c:extLst>
            <c:ext xmlns:c16="http://schemas.microsoft.com/office/drawing/2014/chart" uri="{C3380CC4-5D6E-409C-BE32-E72D297353CC}">
              <c16:uniqueId val="{00000002-6D7D-D540-B0A7-2D0BC6819392}"/>
            </c:ext>
          </c:extLst>
        </c:ser>
        <c:ser>
          <c:idx val="3"/>
          <c:order val="3"/>
          <c:tx>
            <c:strRef>
              <c:f>figur1.2!$E$15</c:f>
              <c:strCache>
                <c:ptCount val="1"/>
                <c:pt idx="0">
                  <c:v>50-60 år</c:v>
                </c:pt>
              </c:strCache>
            </c:strRef>
          </c:tx>
          <c:spPr>
            <a:solidFill>
              <a:srgbClr val="DBA78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PT Sans" panose="020B0503020203020204" pitchFamily="34" charset="77"/>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figur1.2!$A$17:$A$24</c:f>
              <c:numCache>
                <c:formatCode>General</c:formatCode>
                <c:ptCount val="8"/>
                <c:pt idx="0">
                  <c:v>2012</c:v>
                </c:pt>
                <c:pt idx="1">
                  <c:v>2013</c:v>
                </c:pt>
                <c:pt idx="2">
                  <c:v>2014</c:v>
                </c:pt>
                <c:pt idx="3">
                  <c:v>2015</c:v>
                </c:pt>
                <c:pt idx="4">
                  <c:v>2016</c:v>
                </c:pt>
                <c:pt idx="5">
                  <c:v>2017</c:v>
                </c:pt>
                <c:pt idx="6">
                  <c:v>2018</c:v>
                </c:pt>
                <c:pt idx="7">
                  <c:v>2019</c:v>
                </c:pt>
              </c:numCache>
            </c:numRef>
          </c:cat>
          <c:val>
            <c:numRef>
              <c:f>figur1.2!$E$17:$E$24</c:f>
              <c:numCache>
                <c:formatCode>General</c:formatCode>
                <c:ptCount val="8"/>
                <c:pt idx="0">
                  <c:v>20.7</c:v>
                </c:pt>
                <c:pt idx="1">
                  <c:v>21.3</c:v>
                </c:pt>
                <c:pt idx="2">
                  <c:v>21.9</c:v>
                </c:pt>
                <c:pt idx="3">
                  <c:v>22.5</c:v>
                </c:pt>
                <c:pt idx="4">
                  <c:v>23</c:v>
                </c:pt>
                <c:pt idx="5">
                  <c:v>23.7</c:v>
                </c:pt>
                <c:pt idx="6">
                  <c:v>23.8</c:v>
                </c:pt>
                <c:pt idx="7">
                  <c:v>23.6</c:v>
                </c:pt>
              </c:numCache>
            </c:numRef>
          </c:val>
          <c:extLst>
            <c:ext xmlns:c16="http://schemas.microsoft.com/office/drawing/2014/chart" uri="{C3380CC4-5D6E-409C-BE32-E72D297353CC}">
              <c16:uniqueId val="{00000003-6D7D-D540-B0A7-2D0BC6819392}"/>
            </c:ext>
          </c:extLst>
        </c:ser>
        <c:ser>
          <c:idx val="4"/>
          <c:order val="4"/>
          <c:tx>
            <c:strRef>
              <c:f>figur1.2!$F$15</c:f>
              <c:strCache>
                <c:ptCount val="1"/>
                <c:pt idx="0">
                  <c:v>Over 60 år</c:v>
                </c:pt>
              </c:strCache>
            </c:strRef>
          </c:tx>
          <c:spPr>
            <a:solidFill>
              <a:srgbClr val="BF42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PT Sans" panose="020B0503020203020204" pitchFamily="34" charset="77"/>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figur1.2!$A$17:$A$24</c:f>
              <c:numCache>
                <c:formatCode>General</c:formatCode>
                <c:ptCount val="8"/>
                <c:pt idx="0">
                  <c:v>2012</c:v>
                </c:pt>
                <c:pt idx="1">
                  <c:v>2013</c:v>
                </c:pt>
                <c:pt idx="2">
                  <c:v>2014</c:v>
                </c:pt>
                <c:pt idx="3">
                  <c:v>2015</c:v>
                </c:pt>
                <c:pt idx="4">
                  <c:v>2016</c:v>
                </c:pt>
                <c:pt idx="5">
                  <c:v>2017</c:v>
                </c:pt>
                <c:pt idx="6">
                  <c:v>2018</c:v>
                </c:pt>
                <c:pt idx="7">
                  <c:v>2019</c:v>
                </c:pt>
              </c:numCache>
            </c:numRef>
          </c:cat>
          <c:val>
            <c:numRef>
              <c:f>figur1.2!$F$17:$F$24</c:f>
              <c:numCache>
                <c:formatCode>General</c:formatCode>
                <c:ptCount val="8"/>
                <c:pt idx="0">
                  <c:v>4.3</c:v>
                </c:pt>
                <c:pt idx="1">
                  <c:v>4.5</c:v>
                </c:pt>
                <c:pt idx="2">
                  <c:v>4.8</c:v>
                </c:pt>
                <c:pt idx="3">
                  <c:v>5</c:v>
                </c:pt>
                <c:pt idx="4">
                  <c:v>5.3</c:v>
                </c:pt>
                <c:pt idx="5">
                  <c:v>5.7</c:v>
                </c:pt>
                <c:pt idx="6">
                  <c:v>6.1</c:v>
                </c:pt>
                <c:pt idx="7">
                  <c:v>6.5</c:v>
                </c:pt>
              </c:numCache>
            </c:numRef>
          </c:val>
          <c:extLst>
            <c:ext xmlns:c16="http://schemas.microsoft.com/office/drawing/2014/chart" uri="{C3380CC4-5D6E-409C-BE32-E72D297353CC}">
              <c16:uniqueId val="{00000004-6D7D-D540-B0A7-2D0BC6819392}"/>
            </c:ext>
          </c:extLst>
        </c:ser>
        <c:dLbls>
          <c:showLegendKey val="0"/>
          <c:showVal val="0"/>
          <c:showCatName val="0"/>
          <c:showSerName val="0"/>
          <c:showPercent val="0"/>
          <c:showBubbleSize val="0"/>
        </c:dLbls>
        <c:gapWidth val="70"/>
        <c:overlap val="100"/>
        <c:axId val="481218496"/>
        <c:axId val="509483312"/>
      </c:barChart>
      <c:catAx>
        <c:axId val="4812184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PT Sans" panose="020B0503020203020204" pitchFamily="34" charset="77"/>
                <a:ea typeface="+mn-ea"/>
                <a:cs typeface="+mn-cs"/>
              </a:defRPr>
            </a:pPr>
            <a:endParaRPr lang="da-DK"/>
          </a:p>
        </c:txPr>
        <c:crossAx val="509483312"/>
        <c:crosses val="autoZero"/>
        <c:auto val="1"/>
        <c:lblAlgn val="ctr"/>
        <c:lblOffset val="100"/>
        <c:noMultiLvlLbl val="0"/>
      </c:catAx>
      <c:valAx>
        <c:axId val="509483312"/>
        <c:scaling>
          <c:orientation val="minMax"/>
          <c:max val="1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PT Sans" panose="020B0503020203020204" pitchFamily="34" charset="77"/>
                <a:ea typeface="+mn-ea"/>
                <a:cs typeface="+mn-cs"/>
              </a:defRPr>
            </a:pPr>
            <a:endParaRPr lang="da-DK"/>
          </a:p>
        </c:txPr>
        <c:crossAx val="481218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PT Sans" panose="020B0503020203020204" pitchFamily="34" charset="77"/>
              <a:ea typeface="+mn-ea"/>
              <a:cs typeface="+mn-cs"/>
            </a:defRPr>
          </a:pPr>
          <a:endParaRPr lang="da-DK"/>
        </a:p>
      </c:txPr>
    </c:legend>
    <c:plotVisOnly val="1"/>
    <c:dispBlanksAs val="gap"/>
    <c:showDLblsOverMax val="0"/>
  </c:chart>
  <c:spPr>
    <a:noFill/>
    <a:ln>
      <a:noFill/>
    </a:ln>
    <a:effectLst/>
  </c:spPr>
  <c:txPr>
    <a:bodyPr/>
    <a:lstStyle/>
    <a:p>
      <a:pPr>
        <a:defRPr/>
      </a:pPr>
      <a:endParaRPr lang="da-DK"/>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3842003040079349"/>
          <c:y val="4.5341552596712985E-2"/>
          <c:w val="0.65822695912954332"/>
          <c:h val="0.87156539991459403"/>
        </c:manualLayout>
      </c:layout>
      <c:barChart>
        <c:barDir val="bar"/>
        <c:grouping val="clustered"/>
        <c:varyColors val="0"/>
        <c:ser>
          <c:idx val="0"/>
          <c:order val="0"/>
          <c:spPr>
            <a:solidFill>
              <a:srgbClr val="3366FF"/>
            </a:solidFill>
            <a:ln w="25400">
              <a:noFill/>
            </a:ln>
          </c:spPr>
          <c:invertIfNegative val="0"/>
          <c:dLbls>
            <c:spPr>
              <a:noFill/>
              <a:ln w="25400">
                <a:noFill/>
              </a:ln>
            </c:spPr>
            <c:txPr>
              <a:bodyPr wrap="square" lIns="38100" tIns="19050" rIns="38100" bIns="19050" anchor="ctr">
                <a:spAutoFit/>
              </a:bodyPr>
              <a:lstStyle/>
              <a:p>
                <a:pPr>
                  <a:defRPr sz="1000" b="0" i="0" u="none" strike="noStrike" baseline="0">
                    <a:solidFill>
                      <a:srgbClr val="000000"/>
                    </a:solidFill>
                    <a:latin typeface="PT Sans"/>
                    <a:ea typeface="PT Sans"/>
                    <a:cs typeface="PT San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'figur2.1-1'!$A$2:$A$6</c:f>
              <c:strCache>
                <c:ptCount val="5"/>
                <c:pt idx="0">
                  <c:v>Håndværkspræget arbejde</c:v>
                </c:pt>
                <c:pt idx="1">
                  <c:v>Ledelsesarbejde</c:v>
                </c:pt>
                <c:pt idx="2">
                  <c:v>Operatør- og monteringsarbejde samt transportarbejde</c:v>
                </c:pt>
                <c:pt idx="3">
                  <c:v>Arbejde, der forudsætter viden på mellemniveau</c:v>
                </c:pt>
                <c:pt idx="4">
                  <c:v>Arbejde, der forudsætter viden på højeste niveau inden for pågældende område</c:v>
                </c:pt>
              </c:strCache>
            </c:strRef>
          </c:cat>
          <c:val>
            <c:numRef>
              <c:f>'figur2.1-1'!$C$2:$C$6</c:f>
              <c:numCache>
                <c:formatCode>General</c:formatCode>
                <c:ptCount val="5"/>
                <c:pt idx="0">
                  <c:v>2.2000000000000002</c:v>
                </c:pt>
                <c:pt idx="1">
                  <c:v>2.9</c:v>
                </c:pt>
                <c:pt idx="2">
                  <c:v>3.8</c:v>
                </c:pt>
                <c:pt idx="3">
                  <c:v>25.1</c:v>
                </c:pt>
                <c:pt idx="4">
                  <c:v>65.900000000000006</c:v>
                </c:pt>
              </c:numCache>
            </c:numRef>
          </c:val>
          <c:extLst>
            <c:ext xmlns:c16="http://schemas.microsoft.com/office/drawing/2014/chart" uri="{C3380CC4-5D6E-409C-BE32-E72D297353CC}">
              <c16:uniqueId val="{00000000-2B9A-4597-9436-5AE3EBBFD97B}"/>
            </c:ext>
          </c:extLst>
        </c:ser>
        <c:dLbls>
          <c:showLegendKey val="0"/>
          <c:showVal val="0"/>
          <c:showCatName val="0"/>
          <c:showSerName val="0"/>
          <c:showPercent val="0"/>
          <c:showBubbleSize val="0"/>
        </c:dLbls>
        <c:gapWidth val="70"/>
        <c:axId val="2059695103"/>
        <c:axId val="1"/>
      </c:barChart>
      <c:catAx>
        <c:axId val="2059695103"/>
        <c:scaling>
          <c:orientation val="minMax"/>
        </c:scaling>
        <c:delete val="0"/>
        <c:axPos val="l"/>
        <c:numFmt formatCode="@" sourceLinked="0"/>
        <c:majorTickMark val="none"/>
        <c:minorTickMark val="none"/>
        <c:tickLblPos val="nextTo"/>
        <c:spPr>
          <a:ln w="6350">
            <a:noFill/>
          </a:ln>
        </c:spPr>
        <c:txPr>
          <a:bodyPr rot="0" vert="horz"/>
          <a:lstStyle/>
          <a:p>
            <a:pPr>
              <a:defRPr sz="1000" b="0" i="0" u="none" strike="noStrike" baseline="0">
                <a:solidFill>
                  <a:srgbClr val="000000"/>
                </a:solidFill>
                <a:latin typeface="PT Sans"/>
                <a:ea typeface="PT Sans"/>
                <a:cs typeface="PT Sans"/>
              </a:defRPr>
            </a:pPr>
            <a:endParaRPr lang="da-DK"/>
          </a:p>
        </c:txPr>
        <c:crossAx val="1"/>
        <c:crosses val="autoZero"/>
        <c:auto val="0"/>
        <c:lblAlgn val="ctr"/>
        <c:lblOffset val="100"/>
        <c:tickLblSkip val="1"/>
        <c:tickMarkSkip val="1"/>
        <c:noMultiLvlLbl val="0"/>
      </c:catAx>
      <c:valAx>
        <c:axId val="1"/>
        <c:scaling>
          <c:orientation val="minMax"/>
        </c:scaling>
        <c:delete val="1"/>
        <c:axPos val="b"/>
        <c:majorGridlines>
          <c:spPr>
            <a:ln w="3175">
              <a:solidFill>
                <a:srgbClr val="C0C0C0"/>
              </a:solidFill>
              <a:prstDash val="solid"/>
            </a:ln>
          </c:spPr>
        </c:majorGridlines>
        <c:numFmt formatCode="General" sourceLinked="1"/>
        <c:majorTickMark val="out"/>
        <c:minorTickMark val="none"/>
        <c:tickLblPos val="nextTo"/>
        <c:crossAx val="2059695103"/>
        <c:crosses val="autoZero"/>
        <c:crossBetween val="between"/>
      </c:valAx>
      <c:spPr>
        <a:noFill/>
        <a:ln w="25400">
          <a:noFill/>
        </a:ln>
      </c:spPr>
    </c:plotArea>
    <c:plotVisOnly val="1"/>
    <c:dispBlanksAs val="gap"/>
    <c:showDLblsOverMax val="0"/>
  </c:chart>
  <c:spPr>
    <a:solidFill>
      <a:srgbClr val="FFFFFF"/>
    </a:solidFill>
    <a:ln w="12700">
      <a:noFill/>
      <a:prstDash val="solid"/>
    </a:ln>
  </c:spPr>
  <c:txPr>
    <a:bodyPr/>
    <a:lstStyle/>
    <a:p>
      <a:pPr>
        <a:defRPr sz="1000" b="0" i="0" u="none" strike="noStrike" baseline="0">
          <a:solidFill>
            <a:srgbClr val="000000"/>
          </a:solidFill>
          <a:latin typeface="Calibri"/>
          <a:ea typeface="Calibri"/>
          <a:cs typeface="Calibri"/>
        </a:defRPr>
      </a:pPr>
      <a:endParaRPr lang="da-DK"/>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'figur2.2-1'!$A$14</c:f>
              <c:strCache>
                <c:ptCount val="1"/>
                <c:pt idx="0">
                  <c:v>Ledelsesarbejde</c:v>
                </c:pt>
              </c:strCache>
            </c:strRef>
          </c:tx>
          <c:spPr>
            <a:ln w="28575" cap="rnd">
              <a:solidFill>
                <a:srgbClr val="2667FC"/>
              </a:solidFill>
              <a:round/>
            </a:ln>
            <a:effectLst/>
          </c:spPr>
          <c:marker>
            <c:symbol val="none"/>
          </c:marker>
          <c:cat>
            <c:numRef>
              <c:f>'figur2.2-1'!$B$13:$I$13</c:f>
              <c:numCache>
                <c:formatCode>General</c:formatCode>
                <c:ptCount val="8"/>
                <c:pt idx="0">
                  <c:v>2012</c:v>
                </c:pt>
                <c:pt idx="1">
                  <c:v>2013</c:v>
                </c:pt>
                <c:pt idx="2">
                  <c:v>2014</c:v>
                </c:pt>
                <c:pt idx="3">
                  <c:v>2015</c:v>
                </c:pt>
                <c:pt idx="4">
                  <c:v>2016</c:v>
                </c:pt>
                <c:pt idx="5">
                  <c:v>2017</c:v>
                </c:pt>
                <c:pt idx="6">
                  <c:v>2018</c:v>
                </c:pt>
                <c:pt idx="7">
                  <c:v>2019</c:v>
                </c:pt>
              </c:numCache>
            </c:numRef>
          </c:cat>
          <c:val>
            <c:numRef>
              <c:f>'figur2.2-1'!$B$14:$I$14</c:f>
              <c:numCache>
                <c:formatCode>0</c:formatCode>
                <c:ptCount val="8"/>
                <c:pt idx="0">
                  <c:v>100</c:v>
                </c:pt>
                <c:pt idx="1">
                  <c:v>101.98578505276761</c:v>
                </c:pt>
                <c:pt idx="2">
                  <c:v>106.61641180271377</c:v>
                </c:pt>
                <c:pt idx="3">
                  <c:v>108.83911264268791</c:v>
                </c:pt>
                <c:pt idx="4">
                  <c:v>111.70794744777083</c:v>
                </c:pt>
                <c:pt idx="5">
                  <c:v>110.7818220977816</c:v>
                </c:pt>
                <c:pt idx="6">
                  <c:v>110.80335989661856</c:v>
                </c:pt>
                <c:pt idx="7">
                  <c:v>114.10295067844068</c:v>
                </c:pt>
              </c:numCache>
            </c:numRef>
          </c:val>
          <c:smooth val="1"/>
          <c:extLst>
            <c:ext xmlns:c16="http://schemas.microsoft.com/office/drawing/2014/chart" uri="{C3380CC4-5D6E-409C-BE32-E72D297353CC}">
              <c16:uniqueId val="{00000000-5703-41D4-9A3A-5488DA7BCDA9}"/>
            </c:ext>
          </c:extLst>
        </c:ser>
        <c:ser>
          <c:idx val="1"/>
          <c:order val="1"/>
          <c:tx>
            <c:strRef>
              <c:f>'figur2.2-1'!$A$15</c:f>
              <c:strCache>
                <c:ptCount val="1"/>
                <c:pt idx="0">
                  <c:v>Arbejde, der forudsætter viden på højeste niveau inden for pågældende område</c:v>
                </c:pt>
              </c:strCache>
            </c:strRef>
          </c:tx>
          <c:spPr>
            <a:ln w="28575" cap="rnd">
              <a:solidFill>
                <a:srgbClr val="B0774B"/>
              </a:solidFill>
              <a:round/>
            </a:ln>
            <a:effectLst/>
          </c:spPr>
          <c:marker>
            <c:symbol val="none"/>
          </c:marker>
          <c:cat>
            <c:numRef>
              <c:f>'figur2.2-1'!$B$13:$I$13</c:f>
              <c:numCache>
                <c:formatCode>General</c:formatCode>
                <c:ptCount val="8"/>
                <c:pt idx="0">
                  <c:v>2012</c:v>
                </c:pt>
                <c:pt idx="1">
                  <c:v>2013</c:v>
                </c:pt>
                <c:pt idx="2">
                  <c:v>2014</c:v>
                </c:pt>
                <c:pt idx="3">
                  <c:v>2015</c:v>
                </c:pt>
                <c:pt idx="4">
                  <c:v>2016</c:v>
                </c:pt>
                <c:pt idx="5">
                  <c:v>2017</c:v>
                </c:pt>
                <c:pt idx="6">
                  <c:v>2018</c:v>
                </c:pt>
                <c:pt idx="7">
                  <c:v>2019</c:v>
                </c:pt>
              </c:numCache>
            </c:numRef>
          </c:cat>
          <c:val>
            <c:numRef>
              <c:f>'figur2.2-1'!$B$15:$I$15</c:f>
              <c:numCache>
                <c:formatCode>0</c:formatCode>
                <c:ptCount val="8"/>
                <c:pt idx="0">
                  <c:v>100</c:v>
                </c:pt>
                <c:pt idx="1">
                  <c:v>102.88321598552493</c:v>
                </c:pt>
                <c:pt idx="2">
                  <c:v>110.32332926877237</c:v>
                </c:pt>
                <c:pt idx="3">
                  <c:v>116.95905282618102</c:v>
                </c:pt>
                <c:pt idx="4">
                  <c:v>121.10490500727688</c:v>
                </c:pt>
                <c:pt idx="5">
                  <c:v>125.59296699838728</c:v>
                </c:pt>
                <c:pt idx="6">
                  <c:v>131.76257719387957</c:v>
                </c:pt>
                <c:pt idx="7">
                  <c:v>136.67741808598512</c:v>
                </c:pt>
              </c:numCache>
            </c:numRef>
          </c:val>
          <c:smooth val="1"/>
          <c:extLst>
            <c:ext xmlns:c16="http://schemas.microsoft.com/office/drawing/2014/chart" uri="{C3380CC4-5D6E-409C-BE32-E72D297353CC}">
              <c16:uniqueId val="{00000001-5703-41D4-9A3A-5488DA7BCDA9}"/>
            </c:ext>
          </c:extLst>
        </c:ser>
        <c:ser>
          <c:idx val="2"/>
          <c:order val="2"/>
          <c:tx>
            <c:strRef>
              <c:f>'figur2.2-1'!$A$16</c:f>
              <c:strCache>
                <c:ptCount val="1"/>
                <c:pt idx="0">
                  <c:v>Arbejde, der forudsætter viden på mellemniveau</c:v>
                </c:pt>
              </c:strCache>
            </c:strRef>
          </c:tx>
          <c:spPr>
            <a:ln w="28575" cap="rnd">
              <a:solidFill>
                <a:srgbClr val="D78FFF"/>
              </a:solidFill>
              <a:round/>
            </a:ln>
            <a:effectLst/>
          </c:spPr>
          <c:marker>
            <c:symbol val="none"/>
          </c:marker>
          <c:cat>
            <c:numRef>
              <c:f>'figur2.2-1'!$B$13:$I$13</c:f>
              <c:numCache>
                <c:formatCode>General</c:formatCode>
                <c:ptCount val="8"/>
                <c:pt idx="0">
                  <c:v>2012</c:v>
                </c:pt>
                <c:pt idx="1">
                  <c:v>2013</c:v>
                </c:pt>
                <c:pt idx="2">
                  <c:v>2014</c:v>
                </c:pt>
                <c:pt idx="3">
                  <c:v>2015</c:v>
                </c:pt>
                <c:pt idx="4">
                  <c:v>2016</c:v>
                </c:pt>
                <c:pt idx="5">
                  <c:v>2017</c:v>
                </c:pt>
                <c:pt idx="6">
                  <c:v>2018</c:v>
                </c:pt>
                <c:pt idx="7">
                  <c:v>2019</c:v>
                </c:pt>
              </c:numCache>
            </c:numRef>
          </c:cat>
          <c:val>
            <c:numRef>
              <c:f>'figur2.2-1'!$B$16:$I$16</c:f>
              <c:numCache>
                <c:formatCode>0</c:formatCode>
                <c:ptCount val="8"/>
                <c:pt idx="0">
                  <c:v>100</c:v>
                </c:pt>
                <c:pt idx="1">
                  <c:v>95.070181444710713</c:v>
                </c:pt>
                <c:pt idx="2">
                  <c:v>92.365628209517297</c:v>
                </c:pt>
                <c:pt idx="3">
                  <c:v>85.68983224922971</c:v>
                </c:pt>
                <c:pt idx="4">
                  <c:v>83.019513865114689</c:v>
                </c:pt>
                <c:pt idx="5">
                  <c:v>77.302293735022261</c:v>
                </c:pt>
                <c:pt idx="6">
                  <c:v>76.138308798356718</c:v>
                </c:pt>
                <c:pt idx="7">
                  <c:v>79.972612119137281</c:v>
                </c:pt>
              </c:numCache>
            </c:numRef>
          </c:val>
          <c:smooth val="1"/>
          <c:extLst>
            <c:ext xmlns:c16="http://schemas.microsoft.com/office/drawing/2014/chart" uri="{C3380CC4-5D6E-409C-BE32-E72D297353CC}">
              <c16:uniqueId val="{00000002-5703-41D4-9A3A-5488DA7BCDA9}"/>
            </c:ext>
          </c:extLst>
        </c:ser>
        <c:ser>
          <c:idx val="3"/>
          <c:order val="3"/>
          <c:tx>
            <c:strRef>
              <c:f>'figur2.2-1'!$A$17</c:f>
              <c:strCache>
                <c:ptCount val="1"/>
                <c:pt idx="0">
                  <c:v>Operatør- og monteringsarbejde samt transportarbejde</c:v>
                </c:pt>
              </c:strCache>
            </c:strRef>
          </c:tx>
          <c:spPr>
            <a:ln w="28575" cap="rnd">
              <a:solidFill>
                <a:srgbClr val="FF4F5E"/>
              </a:solidFill>
              <a:round/>
            </a:ln>
            <a:effectLst/>
          </c:spPr>
          <c:marker>
            <c:symbol val="none"/>
          </c:marker>
          <c:cat>
            <c:numRef>
              <c:f>'figur2.2-1'!$B$13:$I$13</c:f>
              <c:numCache>
                <c:formatCode>General</c:formatCode>
                <c:ptCount val="8"/>
                <c:pt idx="0">
                  <c:v>2012</c:v>
                </c:pt>
                <c:pt idx="1">
                  <c:v>2013</c:v>
                </c:pt>
                <c:pt idx="2">
                  <c:v>2014</c:v>
                </c:pt>
                <c:pt idx="3">
                  <c:v>2015</c:v>
                </c:pt>
                <c:pt idx="4">
                  <c:v>2016</c:v>
                </c:pt>
                <c:pt idx="5">
                  <c:v>2017</c:v>
                </c:pt>
                <c:pt idx="6">
                  <c:v>2018</c:v>
                </c:pt>
                <c:pt idx="7">
                  <c:v>2019</c:v>
                </c:pt>
              </c:numCache>
            </c:numRef>
          </c:cat>
          <c:val>
            <c:numRef>
              <c:f>'figur2.2-1'!$B$17:$I$17</c:f>
              <c:numCache>
                <c:formatCode>0</c:formatCode>
                <c:ptCount val="8"/>
                <c:pt idx="0">
                  <c:v>100</c:v>
                </c:pt>
                <c:pt idx="1">
                  <c:v>103.96525679758308</c:v>
                </c:pt>
                <c:pt idx="2">
                  <c:v>111.70694864048339</c:v>
                </c:pt>
                <c:pt idx="3">
                  <c:v>113.10422960725074</c:v>
                </c:pt>
                <c:pt idx="4">
                  <c:v>120.95921450151057</c:v>
                </c:pt>
                <c:pt idx="5">
                  <c:v>119.41087613293051</c:v>
                </c:pt>
                <c:pt idx="6">
                  <c:v>116.65407854984895</c:v>
                </c:pt>
                <c:pt idx="7">
                  <c:v>116.54078549848943</c:v>
                </c:pt>
              </c:numCache>
            </c:numRef>
          </c:val>
          <c:smooth val="1"/>
          <c:extLst>
            <c:ext xmlns:c16="http://schemas.microsoft.com/office/drawing/2014/chart" uri="{C3380CC4-5D6E-409C-BE32-E72D297353CC}">
              <c16:uniqueId val="{00000003-5703-41D4-9A3A-5488DA7BCDA9}"/>
            </c:ext>
          </c:extLst>
        </c:ser>
        <c:ser>
          <c:idx val="4"/>
          <c:order val="4"/>
          <c:tx>
            <c:strRef>
              <c:f>'figur2.2-1'!$A$18</c:f>
              <c:strCache>
                <c:ptCount val="1"/>
                <c:pt idx="0">
                  <c:v>Håndværkspræget arbejde</c:v>
                </c:pt>
              </c:strCache>
            </c:strRef>
          </c:tx>
          <c:spPr>
            <a:ln w="28575" cap="rnd">
              <a:solidFill>
                <a:srgbClr val="18D17F"/>
              </a:solidFill>
              <a:round/>
            </a:ln>
            <a:effectLst/>
          </c:spPr>
          <c:marker>
            <c:symbol val="none"/>
          </c:marker>
          <c:cat>
            <c:numRef>
              <c:f>'figur2.2-1'!$B$13:$I$13</c:f>
              <c:numCache>
                <c:formatCode>General</c:formatCode>
                <c:ptCount val="8"/>
                <c:pt idx="0">
                  <c:v>2012</c:v>
                </c:pt>
                <c:pt idx="1">
                  <c:v>2013</c:v>
                </c:pt>
                <c:pt idx="2">
                  <c:v>2014</c:v>
                </c:pt>
                <c:pt idx="3">
                  <c:v>2015</c:v>
                </c:pt>
                <c:pt idx="4">
                  <c:v>2016</c:v>
                </c:pt>
                <c:pt idx="5">
                  <c:v>2017</c:v>
                </c:pt>
                <c:pt idx="6">
                  <c:v>2018</c:v>
                </c:pt>
                <c:pt idx="7">
                  <c:v>2019</c:v>
                </c:pt>
              </c:numCache>
            </c:numRef>
          </c:cat>
          <c:val>
            <c:numRef>
              <c:f>'figur2.2-1'!$B$18:$I$18</c:f>
              <c:numCache>
                <c:formatCode>0</c:formatCode>
                <c:ptCount val="8"/>
                <c:pt idx="0">
                  <c:v>100</c:v>
                </c:pt>
                <c:pt idx="1">
                  <c:v>90.30229255427065</c:v>
                </c:pt>
                <c:pt idx="2">
                  <c:v>90.647190099411645</c:v>
                </c:pt>
                <c:pt idx="3">
                  <c:v>88.922702373706628</c:v>
                </c:pt>
                <c:pt idx="4">
                  <c:v>84.094136741732612</c:v>
                </c:pt>
                <c:pt idx="5">
                  <c:v>88.618381010346923</c:v>
                </c:pt>
                <c:pt idx="6">
                  <c:v>87.056198011767094</c:v>
                </c:pt>
                <c:pt idx="7">
                  <c:v>81.598701562182995</c:v>
                </c:pt>
              </c:numCache>
            </c:numRef>
          </c:val>
          <c:smooth val="1"/>
          <c:extLst>
            <c:ext xmlns:c16="http://schemas.microsoft.com/office/drawing/2014/chart" uri="{C3380CC4-5D6E-409C-BE32-E72D297353CC}">
              <c16:uniqueId val="{00000004-5703-41D4-9A3A-5488DA7BCDA9}"/>
            </c:ext>
          </c:extLst>
        </c:ser>
        <c:dLbls>
          <c:showLegendKey val="0"/>
          <c:showVal val="0"/>
          <c:showCatName val="0"/>
          <c:showSerName val="0"/>
          <c:showPercent val="0"/>
          <c:showBubbleSize val="0"/>
        </c:dLbls>
        <c:smooth val="0"/>
        <c:axId val="93750464"/>
        <c:axId val="93709600"/>
      </c:lineChart>
      <c:catAx>
        <c:axId val="93750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PT Sans" panose="020B0503020203020204" pitchFamily="34" charset="77"/>
                <a:ea typeface="+mn-ea"/>
                <a:cs typeface="+mn-cs"/>
              </a:defRPr>
            </a:pPr>
            <a:endParaRPr lang="da-DK"/>
          </a:p>
        </c:txPr>
        <c:crossAx val="93709600"/>
        <c:crosses val="autoZero"/>
        <c:auto val="1"/>
        <c:lblAlgn val="ctr"/>
        <c:lblOffset val="100"/>
        <c:noMultiLvlLbl val="0"/>
      </c:catAx>
      <c:valAx>
        <c:axId val="93709600"/>
        <c:scaling>
          <c:orientation val="minMax"/>
          <c:max val="140"/>
          <c:min val="6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PT Sans" panose="020B0503020203020204" pitchFamily="34" charset="77"/>
                <a:ea typeface="+mn-ea"/>
                <a:cs typeface="+mn-cs"/>
              </a:defRPr>
            </a:pPr>
            <a:endParaRPr lang="da-DK"/>
          </a:p>
        </c:txPr>
        <c:crossAx val="93750464"/>
        <c:crosses val="autoZero"/>
        <c:crossBetween val="between"/>
      </c:valAx>
      <c:spPr>
        <a:noFill/>
        <a:ln>
          <a:noFill/>
        </a:ln>
        <a:effectLst/>
      </c:spPr>
    </c:plotArea>
    <c:legend>
      <c:legendPos val="r"/>
      <c:layout>
        <c:manualLayout>
          <c:xMode val="edge"/>
          <c:yMode val="edge"/>
          <c:x val="0.66718215185248286"/>
          <c:y val="0.29264221448746791"/>
          <c:w val="0.33281783864679443"/>
          <c:h val="0.5898791945235916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PT Sans" panose="020B0503020203020204" pitchFamily="34" charset="77"/>
              <a:ea typeface="+mn-ea"/>
              <a:cs typeface="+mn-cs"/>
            </a:defRPr>
          </a:pPr>
          <a:endParaRPr lang="da-DK"/>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aseline="0">
          <a:solidFill>
            <a:schemeClr val="tx1"/>
          </a:solidFill>
          <a:latin typeface="PT Sans" panose="020B0503020203020204" pitchFamily="34" charset="77"/>
        </a:defRPr>
      </a:pPr>
      <a:endParaRPr lang="da-DK"/>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2475149071792926"/>
          <c:y val="2.1753154791369807E-2"/>
          <c:w val="0.45117707101201293"/>
          <c:h val="0.89922370708387656"/>
        </c:manualLayout>
      </c:layout>
      <c:barChart>
        <c:barDir val="bar"/>
        <c:grouping val="clustered"/>
        <c:varyColors val="0"/>
        <c:ser>
          <c:idx val="0"/>
          <c:order val="0"/>
          <c:spPr>
            <a:solidFill>
              <a:srgbClr val="2869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PT Sans" panose="020B0503020203020204" pitchFamily="34" charset="77"/>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figur2.5!$A$2:$A$32</c:f>
              <c:strCache>
                <c:ptCount val="31"/>
                <c:pt idx="0">
                  <c:v>Anden undervisning inden for informationsteknologi</c:v>
                </c:pt>
                <c:pt idx="1">
                  <c:v>Teknikerarbejde inden for medicinsk registrering og sundhedsinformation</c:v>
                </c:pt>
                <c:pt idx="2">
                  <c:v>Internetteknikerarbejde</c:v>
                </c:pt>
                <c:pt idx="3">
                  <c:v>Installation og service inden for IKT</c:v>
                </c:pt>
                <c:pt idx="4">
                  <c:v>Design og administration af databaser</c:v>
                </c:pt>
                <c:pt idx="5">
                  <c:v>Ingeniørarbejde inden for telekommunikation</c:v>
                </c:pt>
                <c:pt idx="6">
                  <c:v>Arbejde med computernetværk</c:v>
                </c:pt>
                <c:pt idx="7">
                  <c:v>Ledelse af hovedaktiviteten inden for IKT (Business to Business)</c:v>
                </c:pt>
                <c:pt idx="8">
                  <c:v>Teknikerarbejde inden for audiovisuelle medier</c:v>
                </c:pt>
                <c:pt idx="9">
                  <c:v>Driftsteknikerarbejde inden for IKT</c:v>
                </c:pt>
                <c:pt idx="10">
                  <c:v>Elektronikmekanikerarbejde</c:v>
                </c:pt>
                <c:pt idx="11">
                  <c:v>Ledelse af intern IT</c:v>
                </c:pt>
                <c:pt idx="12">
                  <c:v>Arbejde med grafisk og multimediedesign</c:v>
                </c:pt>
                <c:pt idx="13">
                  <c:v>Netværks- og systemteknikerarbejde inden for IKT</c:v>
                </c:pt>
                <c:pt idx="14">
                  <c:v>Andet teknisk kontrolarbejde inden for processtyring</c:v>
                </c:pt>
                <c:pt idx="15">
                  <c:v>Teknikerarbejde inden for telekommunikation</c:v>
                </c:pt>
                <c:pt idx="16">
                  <c:v>Vedligeholdelse og dokumentation af software</c:v>
                </c:pt>
                <c:pt idx="17">
                  <c:v>Teknikerarbejde inden for brug af medicinsk røntgen- og behandlingsudstyr</c:v>
                </c:pt>
                <c:pt idx="18">
                  <c:v>Andet arbejde med databaser og netværk</c:v>
                </c:pt>
                <c:pt idx="19">
                  <c:v>Web- og multimedieudvikling</c:v>
                </c:pt>
                <c:pt idx="20">
                  <c:v>Arbejde med overordnet IT-arkitektur</c:v>
                </c:pt>
                <c:pt idx="21">
                  <c:v>Arbejde inden for salg af IKT</c:v>
                </c:pt>
                <c:pt idx="22">
                  <c:v>Ingeniørarbejde inden for elektronik</c:v>
                </c:pt>
                <c:pt idx="23">
                  <c:v>Monteringsarbejde af elektrisk og elektronisk udstyr</c:v>
                </c:pt>
                <c:pt idx="24">
                  <c:v>Systemadministration</c:v>
                </c:pt>
                <c:pt idx="25">
                  <c:v>Andet arbejde med software, herunder test og kvalitetssikring</c:v>
                </c:pt>
                <c:pt idx="26">
                  <c:v>Teknikerarbejde inden for det elektronisk område</c:v>
                </c:pt>
                <c:pt idx="27">
                  <c:v>Brugersupportarbejde inden for IKT</c:v>
                </c:pt>
                <c:pt idx="28">
                  <c:v>Design af IT-systemer og analyse af forretningsprocesser</c:v>
                </c:pt>
                <c:pt idx="29">
                  <c:v>IT-projektstyring</c:v>
                </c:pt>
                <c:pt idx="30">
                  <c:v>Rådgivning og programmering inden for softwareudvikling</c:v>
                </c:pt>
              </c:strCache>
            </c:strRef>
          </c:cat>
          <c:val>
            <c:numRef>
              <c:f>figur2.5!$C$2:$C$32</c:f>
              <c:numCache>
                <c:formatCode>General</c:formatCode>
                <c:ptCount val="31"/>
                <c:pt idx="0">
                  <c:v>0.1</c:v>
                </c:pt>
                <c:pt idx="1">
                  <c:v>0.2</c:v>
                </c:pt>
                <c:pt idx="2">
                  <c:v>0.3</c:v>
                </c:pt>
                <c:pt idx="3">
                  <c:v>0.5</c:v>
                </c:pt>
                <c:pt idx="4">
                  <c:v>0.9</c:v>
                </c:pt>
                <c:pt idx="5">
                  <c:v>0.9</c:v>
                </c:pt>
                <c:pt idx="6">
                  <c:v>1</c:v>
                </c:pt>
                <c:pt idx="7">
                  <c:v>1</c:v>
                </c:pt>
                <c:pt idx="8">
                  <c:v>1.5</c:v>
                </c:pt>
                <c:pt idx="9">
                  <c:v>1.6</c:v>
                </c:pt>
                <c:pt idx="10">
                  <c:v>1.7</c:v>
                </c:pt>
                <c:pt idx="11">
                  <c:v>1.9</c:v>
                </c:pt>
                <c:pt idx="12">
                  <c:v>2</c:v>
                </c:pt>
                <c:pt idx="13">
                  <c:v>2</c:v>
                </c:pt>
                <c:pt idx="14">
                  <c:v>2.2999999999999998</c:v>
                </c:pt>
                <c:pt idx="15">
                  <c:v>2.2999999999999998</c:v>
                </c:pt>
                <c:pt idx="16">
                  <c:v>2.2999999999999998</c:v>
                </c:pt>
                <c:pt idx="17">
                  <c:v>2.5</c:v>
                </c:pt>
                <c:pt idx="18">
                  <c:v>2.9</c:v>
                </c:pt>
                <c:pt idx="19">
                  <c:v>3.2</c:v>
                </c:pt>
                <c:pt idx="20">
                  <c:v>3.3</c:v>
                </c:pt>
                <c:pt idx="21">
                  <c:v>3.4</c:v>
                </c:pt>
                <c:pt idx="22">
                  <c:v>3.6</c:v>
                </c:pt>
                <c:pt idx="23">
                  <c:v>3.8</c:v>
                </c:pt>
                <c:pt idx="24">
                  <c:v>3.9</c:v>
                </c:pt>
                <c:pt idx="25">
                  <c:v>4.2</c:v>
                </c:pt>
                <c:pt idx="26">
                  <c:v>4.5999999999999996</c:v>
                </c:pt>
                <c:pt idx="27">
                  <c:v>7.9</c:v>
                </c:pt>
                <c:pt idx="28">
                  <c:v>9.6</c:v>
                </c:pt>
                <c:pt idx="29">
                  <c:v>10.4</c:v>
                </c:pt>
                <c:pt idx="30">
                  <c:v>14.2</c:v>
                </c:pt>
              </c:numCache>
            </c:numRef>
          </c:val>
          <c:extLst>
            <c:ext xmlns:c16="http://schemas.microsoft.com/office/drawing/2014/chart" uri="{C3380CC4-5D6E-409C-BE32-E72D297353CC}">
              <c16:uniqueId val="{00000000-BE34-FC40-88B5-28BAB75C5B2C}"/>
            </c:ext>
          </c:extLst>
        </c:ser>
        <c:dLbls>
          <c:showLegendKey val="0"/>
          <c:showVal val="0"/>
          <c:showCatName val="0"/>
          <c:showSerName val="0"/>
          <c:showPercent val="0"/>
          <c:showBubbleSize val="0"/>
        </c:dLbls>
        <c:gapWidth val="70"/>
        <c:axId val="50224672"/>
        <c:axId val="50064288"/>
      </c:barChart>
      <c:catAx>
        <c:axId val="502246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900" b="0" i="0" u="none" strike="noStrike" kern="1200" baseline="0">
                <a:solidFill>
                  <a:schemeClr val="tx1"/>
                </a:solidFill>
                <a:latin typeface="PT Sans" panose="020B0503020203020204" pitchFamily="34" charset="77"/>
                <a:ea typeface="+mn-ea"/>
                <a:cs typeface="+mn-cs"/>
              </a:defRPr>
            </a:pPr>
            <a:endParaRPr lang="da-DK"/>
          </a:p>
        </c:txPr>
        <c:crossAx val="50064288"/>
        <c:crosses val="autoZero"/>
        <c:auto val="1"/>
        <c:lblAlgn val="ctr"/>
        <c:lblOffset val="100"/>
        <c:noMultiLvlLbl val="0"/>
      </c:catAx>
      <c:valAx>
        <c:axId val="500642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PT Sans" panose="020B0503020203020204" pitchFamily="34" charset="77"/>
                <a:ea typeface="+mn-ea"/>
                <a:cs typeface="+mn-cs"/>
              </a:defRPr>
            </a:pPr>
            <a:endParaRPr lang="da-DK"/>
          </a:p>
        </c:txPr>
        <c:crossAx val="5022467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a-DK"/>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figur2.6!$A$41</c:f>
              <c:strCache>
                <c:ptCount val="1"/>
                <c:pt idx="0">
                  <c:v>Rådgivning og programmering inden for softwareudvikling</c:v>
                </c:pt>
              </c:strCache>
            </c:strRef>
          </c:tx>
          <c:spPr>
            <a:ln w="28575" cap="rnd">
              <a:solidFill>
                <a:srgbClr val="18D17F"/>
              </a:solidFill>
              <a:round/>
            </a:ln>
            <a:effectLst/>
          </c:spPr>
          <c:marker>
            <c:symbol val="none"/>
          </c:marker>
          <c:cat>
            <c:numRef>
              <c:f>figur2.6!$B$2:$I$2</c:f>
              <c:numCache>
                <c:formatCode>General</c:formatCode>
                <c:ptCount val="8"/>
                <c:pt idx="0">
                  <c:v>2012</c:v>
                </c:pt>
                <c:pt idx="1">
                  <c:v>2013</c:v>
                </c:pt>
                <c:pt idx="2">
                  <c:v>2014</c:v>
                </c:pt>
                <c:pt idx="3">
                  <c:v>2015</c:v>
                </c:pt>
                <c:pt idx="4">
                  <c:v>2016</c:v>
                </c:pt>
                <c:pt idx="5">
                  <c:v>2017</c:v>
                </c:pt>
                <c:pt idx="6">
                  <c:v>2018</c:v>
                </c:pt>
                <c:pt idx="7">
                  <c:v>2019</c:v>
                </c:pt>
              </c:numCache>
            </c:numRef>
          </c:cat>
          <c:val>
            <c:numRef>
              <c:f>figur2.6!$B$41:$I$41</c:f>
              <c:numCache>
                <c:formatCode>0</c:formatCode>
                <c:ptCount val="8"/>
                <c:pt idx="0">
                  <c:v>100</c:v>
                </c:pt>
                <c:pt idx="1">
                  <c:v>99.908675799086751</c:v>
                </c:pt>
                <c:pt idx="2">
                  <c:v>111.70979198376459</c:v>
                </c:pt>
                <c:pt idx="3">
                  <c:v>118.32572298325724</c:v>
                </c:pt>
                <c:pt idx="4">
                  <c:v>121.93810248604768</c:v>
                </c:pt>
                <c:pt idx="5">
                  <c:v>128.87874175545409</c:v>
                </c:pt>
                <c:pt idx="6">
                  <c:v>139.62455606291223</c:v>
                </c:pt>
                <c:pt idx="7">
                  <c:v>152.28817858954847</c:v>
                </c:pt>
              </c:numCache>
            </c:numRef>
          </c:val>
          <c:smooth val="1"/>
          <c:extLst>
            <c:ext xmlns:c16="http://schemas.microsoft.com/office/drawing/2014/chart" uri="{C3380CC4-5D6E-409C-BE32-E72D297353CC}">
              <c16:uniqueId val="{00000000-1AF8-4E07-B20E-8AACB17CEF03}"/>
            </c:ext>
          </c:extLst>
        </c:ser>
        <c:ser>
          <c:idx val="1"/>
          <c:order val="1"/>
          <c:tx>
            <c:strRef>
              <c:f>figur2.6!$A$42</c:f>
              <c:strCache>
                <c:ptCount val="1"/>
                <c:pt idx="0">
                  <c:v>Brugersupportarbejde inden for IKT</c:v>
                </c:pt>
              </c:strCache>
            </c:strRef>
          </c:tx>
          <c:spPr>
            <a:ln w="28575" cap="rnd">
              <a:solidFill>
                <a:srgbClr val="FE4F5F"/>
              </a:solidFill>
              <a:round/>
            </a:ln>
            <a:effectLst/>
          </c:spPr>
          <c:marker>
            <c:symbol val="none"/>
          </c:marker>
          <c:cat>
            <c:numRef>
              <c:f>figur2.6!$B$2:$I$2</c:f>
              <c:numCache>
                <c:formatCode>General</c:formatCode>
                <c:ptCount val="8"/>
                <c:pt idx="0">
                  <c:v>2012</c:v>
                </c:pt>
                <c:pt idx="1">
                  <c:v>2013</c:v>
                </c:pt>
                <c:pt idx="2">
                  <c:v>2014</c:v>
                </c:pt>
                <c:pt idx="3">
                  <c:v>2015</c:v>
                </c:pt>
                <c:pt idx="4">
                  <c:v>2016</c:v>
                </c:pt>
                <c:pt idx="5">
                  <c:v>2017</c:v>
                </c:pt>
                <c:pt idx="6">
                  <c:v>2018</c:v>
                </c:pt>
                <c:pt idx="7">
                  <c:v>2019</c:v>
                </c:pt>
              </c:numCache>
            </c:numRef>
          </c:cat>
          <c:val>
            <c:numRef>
              <c:f>figur2.6!$B$42:$I$42</c:f>
              <c:numCache>
                <c:formatCode>0</c:formatCode>
                <c:ptCount val="8"/>
                <c:pt idx="0">
                  <c:v>100</c:v>
                </c:pt>
                <c:pt idx="1">
                  <c:v>105.15463917525774</c:v>
                </c:pt>
                <c:pt idx="2">
                  <c:v>127.77319587628865</c:v>
                </c:pt>
                <c:pt idx="3">
                  <c:v>138.16494845360825</c:v>
                </c:pt>
                <c:pt idx="4">
                  <c:v>146.47422680412373</c:v>
                </c:pt>
                <c:pt idx="5">
                  <c:v>155.52577319587627</c:v>
                </c:pt>
                <c:pt idx="6">
                  <c:v>164.30927835051546</c:v>
                </c:pt>
                <c:pt idx="7">
                  <c:v>172.63917525773195</c:v>
                </c:pt>
              </c:numCache>
            </c:numRef>
          </c:val>
          <c:smooth val="1"/>
          <c:extLst>
            <c:ext xmlns:c16="http://schemas.microsoft.com/office/drawing/2014/chart" uri="{C3380CC4-5D6E-409C-BE32-E72D297353CC}">
              <c16:uniqueId val="{00000001-1AF8-4E07-B20E-8AACB17CEF03}"/>
            </c:ext>
          </c:extLst>
        </c:ser>
        <c:ser>
          <c:idx val="2"/>
          <c:order val="2"/>
          <c:tx>
            <c:strRef>
              <c:f>figur2.6!$A$43</c:f>
              <c:strCache>
                <c:ptCount val="1"/>
                <c:pt idx="0">
                  <c:v>IT-projektstyring</c:v>
                </c:pt>
              </c:strCache>
            </c:strRef>
          </c:tx>
          <c:spPr>
            <a:ln w="28575" cap="rnd">
              <a:solidFill>
                <a:srgbClr val="2869FE"/>
              </a:solidFill>
              <a:round/>
            </a:ln>
            <a:effectLst/>
          </c:spPr>
          <c:marker>
            <c:symbol val="none"/>
          </c:marker>
          <c:cat>
            <c:numRef>
              <c:f>figur2.6!$B$2:$I$2</c:f>
              <c:numCache>
                <c:formatCode>General</c:formatCode>
                <c:ptCount val="8"/>
                <c:pt idx="0">
                  <c:v>2012</c:v>
                </c:pt>
                <c:pt idx="1">
                  <c:v>2013</c:v>
                </c:pt>
                <c:pt idx="2">
                  <c:v>2014</c:v>
                </c:pt>
                <c:pt idx="3">
                  <c:v>2015</c:v>
                </c:pt>
                <c:pt idx="4">
                  <c:v>2016</c:v>
                </c:pt>
                <c:pt idx="5">
                  <c:v>2017</c:v>
                </c:pt>
                <c:pt idx="6">
                  <c:v>2018</c:v>
                </c:pt>
                <c:pt idx="7">
                  <c:v>2019</c:v>
                </c:pt>
              </c:numCache>
            </c:numRef>
          </c:cat>
          <c:val>
            <c:numRef>
              <c:f>figur2.6!$B$43:$I$43</c:f>
              <c:numCache>
                <c:formatCode>0</c:formatCode>
                <c:ptCount val="8"/>
                <c:pt idx="0">
                  <c:v>100</c:v>
                </c:pt>
                <c:pt idx="1">
                  <c:v>109.21720944129072</c:v>
                </c:pt>
                <c:pt idx="2">
                  <c:v>121.85539288915446</c:v>
                </c:pt>
                <c:pt idx="3">
                  <c:v>137.16761278757096</c:v>
                </c:pt>
                <c:pt idx="4">
                  <c:v>147.1616372871228</c:v>
                </c:pt>
                <c:pt idx="5">
                  <c:v>155.42276665670749</c:v>
                </c:pt>
                <c:pt idx="6">
                  <c:v>161.29369584702721</c:v>
                </c:pt>
                <c:pt idx="7">
                  <c:v>163.45981475948611</c:v>
                </c:pt>
              </c:numCache>
            </c:numRef>
          </c:val>
          <c:smooth val="1"/>
          <c:extLst>
            <c:ext xmlns:c16="http://schemas.microsoft.com/office/drawing/2014/chart" uri="{C3380CC4-5D6E-409C-BE32-E72D297353CC}">
              <c16:uniqueId val="{00000002-1AF8-4E07-B20E-8AACB17CEF03}"/>
            </c:ext>
          </c:extLst>
        </c:ser>
        <c:ser>
          <c:idx val="3"/>
          <c:order val="3"/>
          <c:tx>
            <c:strRef>
              <c:f>figur2.6!$A$44</c:f>
              <c:strCache>
                <c:ptCount val="1"/>
                <c:pt idx="0">
                  <c:v>Design af IT-systemer og analyse af forretningsprocesser</c:v>
                </c:pt>
              </c:strCache>
            </c:strRef>
          </c:tx>
          <c:spPr>
            <a:ln w="28575" cap="rnd">
              <a:solidFill>
                <a:srgbClr val="B57C49"/>
              </a:solidFill>
              <a:round/>
            </a:ln>
            <a:effectLst>
              <a:softEdge rad="0"/>
            </a:effectLst>
          </c:spPr>
          <c:marker>
            <c:symbol val="none"/>
          </c:marker>
          <c:cat>
            <c:numRef>
              <c:f>figur2.6!$B$2:$I$2</c:f>
              <c:numCache>
                <c:formatCode>General</c:formatCode>
                <c:ptCount val="8"/>
                <c:pt idx="0">
                  <c:v>2012</c:v>
                </c:pt>
                <c:pt idx="1">
                  <c:v>2013</c:v>
                </c:pt>
                <c:pt idx="2">
                  <c:v>2014</c:v>
                </c:pt>
                <c:pt idx="3">
                  <c:v>2015</c:v>
                </c:pt>
                <c:pt idx="4">
                  <c:v>2016</c:v>
                </c:pt>
                <c:pt idx="5">
                  <c:v>2017</c:v>
                </c:pt>
                <c:pt idx="6">
                  <c:v>2018</c:v>
                </c:pt>
                <c:pt idx="7">
                  <c:v>2019</c:v>
                </c:pt>
              </c:numCache>
            </c:numRef>
          </c:cat>
          <c:val>
            <c:numRef>
              <c:f>figur2.6!$B$44:$I$44</c:f>
              <c:numCache>
                <c:formatCode>0</c:formatCode>
                <c:ptCount val="8"/>
                <c:pt idx="0">
                  <c:v>100</c:v>
                </c:pt>
                <c:pt idx="1">
                  <c:v>99.823788546255514</c:v>
                </c:pt>
                <c:pt idx="2">
                  <c:v>99.332913782252987</c:v>
                </c:pt>
                <c:pt idx="3">
                  <c:v>103.37319068596602</c:v>
                </c:pt>
                <c:pt idx="4">
                  <c:v>106.2555066079295</c:v>
                </c:pt>
                <c:pt idx="5">
                  <c:v>112.76274386406544</c:v>
                </c:pt>
                <c:pt idx="6">
                  <c:v>119.18187539332914</c:v>
                </c:pt>
                <c:pt idx="7">
                  <c:v>127.70295783511642</c:v>
                </c:pt>
              </c:numCache>
            </c:numRef>
          </c:val>
          <c:smooth val="1"/>
          <c:extLst>
            <c:ext xmlns:c16="http://schemas.microsoft.com/office/drawing/2014/chart" uri="{C3380CC4-5D6E-409C-BE32-E72D297353CC}">
              <c16:uniqueId val="{00000003-1AF8-4E07-B20E-8AACB17CEF03}"/>
            </c:ext>
          </c:extLst>
        </c:ser>
        <c:dLbls>
          <c:showLegendKey val="0"/>
          <c:showVal val="0"/>
          <c:showCatName val="0"/>
          <c:showSerName val="0"/>
          <c:showPercent val="0"/>
          <c:showBubbleSize val="0"/>
        </c:dLbls>
        <c:smooth val="0"/>
        <c:axId val="515621760"/>
        <c:axId val="57292720"/>
      </c:lineChart>
      <c:catAx>
        <c:axId val="515621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crossAx val="57292720"/>
        <c:crosses val="autoZero"/>
        <c:auto val="1"/>
        <c:lblAlgn val="ctr"/>
        <c:lblOffset val="100"/>
        <c:noMultiLvlLbl val="0"/>
      </c:catAx>
      <c:valAx>
        <c:axId val="57292720"/>
        <c:scaling>
          <c:orientation val="minMax"/>
          <c:min val="6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crossAx val="515621760"/>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da-DK"/>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71878861296184"/>
          <c:y val="2.8460543337645538E-2"/>
          <c:w val="0.71834294367050278"/>
          <c:h val="0.86736551527436823"/>
        </c:manualLayout>
      </c:layout>
      <c:barChart>
        <c:barDir val="bar"/>
        <c:grouping val="clustered"/>
        <c:varyColors val="0"/>
        <c:ser>
          <c:idx val="0"/>
          <c:order val="0"/>
          <c:spPr>
            <a:solidFill>
              <a:srgbClr val="15D07C"/>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figur3.1!$A$4:$A$8</c:f>
              <c:strCache>
                <c:ptCount val="5"/>
                <c:pt idx="0">
                  <c:v>Manage (ledelse)</c:v>
                </c:pt>
                <c:pt idx="1">
                  <c:v>Build (konstruktion)</c:v>
                </c:pt>
                <c:pt idx="2">
                  <c:v>Enable (organisatorisk implementering)</c:v>
                </c:pt>
                <c:pt idx="3">
                  <c:v>Plan (planlægning og systemdesign)</c:v>
                </c:pt>
                <c:pt idx="4">
                  <c:v>Run (drift og support)</c:v>
                </c:pt>
              </c:strCache>
            </c:strRef>
          </c:cat>
          <c:val>
            <c:numRef>
              <c:f>figur3.1!$I$4:$I$8</c:f>
              <c:numCache>
                <c:formatCode>0</c:formatCode>
                <c:ptCount val="5"/>
                <c:pt idx="0">
                  <c:v>2.9271161361308193</c:v>
                </c:pt>
                <c:pt idx="1">
                  <c:v>28.558826877110445</c:v>
                </c:pt>
                <c:pt idx="2">
                  <c:v>5.4198125735098834</c:v>
                </c:pt>
                <c:pt idx="3">
                  <c:v>23.267063778123457</c:v>
                </c:pt>
                <c:pt idx="4">
                  <c:v>39.827180635125394</c:v>
                </c:pt>
              </c:numCache>
            </c:numRef>
          </c:val>
          <c:extLst>
            <c:ext xmlns:c16="http://schemas.microsoft.com/office/drawing/2014/chart" uri="{C3380CC4-5D6E-409C-BE32-E72D297353CC}">
              <c16:uniqueId val="{00000000-BCE3-4B6B-A701-41DEFD80C235}"/>
            </c:ext>
          </c:extLst>
        </c:ser>
        <c:dLbls>
          <c:showLegendKey val="0"/>
          <c:showVal val="0"/>
          <c:showCatName val="0"/>
          <c:showSerName val="0"/>
          <c:showPercent val="0"/>
          <c:showBubbleSize val="0"/>
        </c:dLbls>
        <c:gapWidth val="70"/>
        <c:axId val="2146330735"/>
        <c:axId val="2145964095"/>
      </c:barChart>
      <c:catAx>
        <c:axId val="2146330735"/>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crossAx val="2145964095"/>
        <c:crosses val="autoZero"/>
        <c:auto val="1"/>
        <c:lblAlgn val="ctr"/>
        <c:lblOffset val="100"/>
        <c:noMultiLvlLbl val="0"/>
      </c:catAx>
      <c:valAx>
        <c:axId val="2145964095"/>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crossAx val="21463307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da-DK"/>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figur3.2!$A$17</c:f>
              <c:strCache>
                <c:ptCount val="1"/>
                <c:pt idx="0">
                  <c:v>Manage (ledelse)</c:v>
                </c:pt>
              </c:strCache>
            </c:strRef>
          </c:tx>
          <c:spPr>
            <a:ln w="28575" cap="rnd">
              <a:solidFill>
                <a:srgbClr val="FF4F5F"/>
              </a:solidFill>
              <a:round/>
            </a:ln>
            <a:effectLst/>
          </c:spPr>
          <c:marker>
            <c:symbol val="none"/>
          </c:marker>
          <c:cat>
            <c:numRef>
              <c:f>figur3.2!$B$15:$I$15</c:f>
              <c:numCache>
                <c:formatCode>General</c:formatCode>
                <c:ptCount val="8"/>
                <c:pt idx="0">
                  <c:v>2012</c:v>
                </c:pt>
                <c:pt idx="1">
                  <c:v>2013</c:v>
                </c:pt>
                <c:pt idx="2">
                  <c:v>2014</c:v>
                </c:pt>
                <c:pt idx="3">
                  <c:v>2015</c:v>
                </c:pt>
                <c:pt idx="4">
                  <c:v>2016</c:v>
                </c:pt>
                <c:pt idx="5">
                  <c:v>2017</c:v>
                </c:pt>
                <c:pt idx="6">
                  <c:v>2018</c:v>
                </c:pt>
                <c:pt idx="7">
                  <c:v>2019</c:v>
                </c:pt>
              </c:numCache>
            </c:numRef>
          </c:cat>
          <c:val>
            <c:numRef>
              <c:f>figur3.2!$B$17:$I$17</c:f>
              <c:numCache>
                <c:formatCode>0</c:formatCode>
                <c:ptCount val="8"/>
                <c:pt idx="0" formatCode="General">
                  <c:v>100</c:v>
                </c:pt>
                <c:pt idx="1">
                  <c:v>103.96525679758308</c:v>
                </c:pt>
                <c:pt idx="2">
                  <c:v>111.70694864048339</c:v>
                </c:pt>
                <c:pt idx="3">
                  <c:v>113.10422960725074</c:v>
                </c:pt>
                <c:pt idx="4">
                  <c:v>120.95921450151057</c:v>
                </c:pt>
                <c:pt idx="5">
                  <c:v>119.41087613293051</c:v>
                </c:pt>
                <c:pt idx="6">
                  <c:v>116.65407854984895</c:v>
                </c:pt>
                <c:pt idx="7">
                  <c:v>116.54078549848943</c:v>
                </c:pt>
              </c:numCache>
            </c:numRef>
          </c:val>
          <c:smooth val="1"/>
          <c:extLst>
            <c:ext xmlns:c16="http://schemas.microsoft.com/office/drawing/2014/chart" uri="{C3380CC4-5D6E-409C-BE32-E72D297353CC}">
              <c16:uniqueId val="{00000000-7265-4133-A1DB-49C5016264FE}"/>
            </c:ext>
          </c:extLst>
        </c:ser>
        <c:ser>
          <c:idx val="1"/>
          <c:order val="1"/>
          <c:tx>
            <c:strRef>
              <c:f>figur3.2!$A$18</c:f>
              <c:strCache>
                <c:ptCount val="1"/>
                <c:pt idx="0">
                  <c:v>Build (konstruktion)</c:v>
                </c:pt>
              </c:strCache>
            </c:strRef>
          </c:tx>
          <c:spPr>
            <a:ln w="28575" cap="rnd">
              <a:solidFill>
                <a:srgbClr val="BF42FF"/>
              </a:solidFill>
              <a:round/>
            </a:ln>
            <a:effectLst/>
          </c:spPr>
          <c:marker>
            <c:symbol val="none"/>
          </c:marker>
          <c:cat>
            <c:numRef>
              <c:f>figur3.2!$B$15:$I$15</c:f>
              <c:numCache>
                <c:formatCode>General</c:formatCode>
                <c:ptCount val="8"/>
                <c:pt idx="0">
                  <c:v>2012</c:v>
                </c:pt>
                <c:pt idx="1">
                  <c:v>2013</c:v>
                </c:pt>
                <c:pt idx="2">
                  <c:v>2014</c:v>
                </c:pt>
                <c:pt idx="3">
                  <c:v>2015</c:v>
                </c:pt>
                <c:pt idx="4">
                  <c:v>2016</c:v>
                </c:pt>
                <c:pt idx="5">
                  <c:v>2017</c:v>
                </c:pt>
                <c:pt idx="6">
                  <c:v>2018</c:v>
                </c:pt>
                <c:pt idx="7">
                  <c:v>2019</c:v>
                </c:pt>
              </c:numCache>
            </c:numRef>
          </c:cat>
          <c:val>
            <c:numRef>
              <c:f>figur3.2!$B$18:$I$18</c:f>
              <c:numCache>
                <c:formatCode>0</c:formatCode>
                <c:ptCount val="8"/>
                <c:pt idx="0" formatCode="General">
                  <c:v>100</c:v>
                </c:pt>
                <c:pt idx="1">
                  <c:v>103.42710750193349</c:v>
                </c:pt>
                <c:pt idx="2">
                  <c:v>113.91627996906419</c:v>
                </c:pt>
                <c:pt idx="3">
                  <c:v>122.79582366589328</c:v>
                </c:pt>
                <c:pt idx="4">
                  <c:v>128.31109822119103</c:v>
                </c:pt>
                <c:pt idx="5">
                  <c:v>132.02339520494974</c:v>
                </c:pt>
                <c:pt idx="6">
                  <c:v>140.29872389791183</c:v>
                </c:pt>
                <c:pt idx="7">
                  <c:v>145.53847641144623</c:v>
                </c:pt>
              </c:numCache>
            </c:numRef>
          </c:val>
          <c:smooth val="1"/>
          <c:extLst>
            <c:ext xmlns:c16="http://schemas.microsoft.com/office/drawing/2014/chart" uri="{C3380CC4-5D6E-409C-BE32-E72D297353CC}">
              <c16:uniqueId val="{00000001-7265-4133-A1DB-49C5016264FE}"/>
            </c:ext>
          </c:extLst>
        </c:ser>
        <c:ser>
          <c:idx val="2"/>
          <c:order val="2"/>
          <c:tx>
            <c:strRef>
              <c:f>figur3.2!$A$19</c:f>
              <c:strCache>
                <c:ptCount val="1"/>
                <c:pt idx="0">
                  <c:v>Enable (organisatorisk implementering)</c:v>
                </c:pt>
              </c:strCache>
            </c:strRef>
          </c:tx>
          <c:spPr>
            <a:ln w="28575" cap="rnd">
              <a:solidFill>
                <a:srgbClr val="2769FF"/>
              </a:solidFill>
              <a:round/>
            </a:ln>
            <a:effectLst/>
          </c:spPr>
          <c:marker>
            <c:symbol val="none"/>
          </c:marker>
          <c:cat>
            <c:numRef>
              <c:f>figur3.2!$B$15:$I$15</c:f>
              <c:numCache>
                <c:formatCode>General</c:formatCode>
                <c:ptCount val="8"/>
                <c:pt idx="0">
                  <c:v>2012</c:v>
                </c:pt>
                <c:pt idx="1">
                  <c:v>2013</c:v>
                </c:pt>
                <c:pt idx="2">
                  <c:v>2014</c:v>
                </c:pt>
                <c:pt idx="3">
                  <c:v>2015</c:v>
                </c:pt>
                <c:pt idx="4">
                  <c:v>2016</c:v>
                </c:pt>
                <c:pt idx="5">
                  <c:v>2017</c:v>
                </c:pt>
                <c:pt idx="6">
                  <c:v>2018</c:v>
                </c:pt>
                <c:pt idx="7">
                  <c:v>2019</c:v>
                </c:pt>
              </c:numCache>
            </c:numRef>
          </c:cat>
          <c:val>
            <c:numRef>
              <c:f>figur3.2!$B$19:$I$19</c:f>
              <c:numCache>
                <c:formatCode>0</c:formatCode>
                <c:ptCount val="8"/>
                <c:pt idx="0" formatCode="General">
                  <c:v>100</c:v>
                </c:pt>
                <c:pt idx="1">
                  <c:v>99.194880264244418</c:v>
                </c:pt>
                <c:pt idx="2">
                  <c:v>108.46407927332781</c:v>
                </c:pt>
                <c:pt idx="3">
                  <c:v>111.33360858794386</c:v>
                </c:pt>
                <c:pt idx="4">
                  <c:v>111.33360858794386</c:v>
                </c:pt>
                <c:pt idx="5">
                  <c:v>111.35425268373244</c:v>
                </c:pt>
                <c:pt idx="6">
                  <c:v>112.61354252683734</c:v>
                </c:pt>
                <c:pt idx="7">
                  <c:v>117.96036333608588</c:v>
                </c:pt>
              </c:numCache>
            </c:numRef>
          </c:val>
          <c:smooth val="1"/>
          <c:extLst>
            <c:ext xmlns:c16="http://schemas.microsoft.com/office/drawing/2014/chart" uri="{C3380CC4-5D6E-409C-BE32-E72D297353CC}">
              <c16:uniqueId val="{00000002-7265-4133-A1DB-49C5016264FE}"/>
            </c:ext>
          </c:extLst>
        </c:ser>
        <c:ser>
          <c:idx val="3"/>
          <c:order val="3"/>
          <c:tx>
            <c:strRef>
              <c:f>figur3.2!$A$20</c:f>
              <c:strCache>
                <c:ptCount val="1"/>
                <c:pt idx="0">
                  <c:v>Plan (planlægning og systemdesign)</c:v>
                </c:pt>
              </c:strCache>
            </c:strRef>
          </c:tx>
          <c:spPr>
            <a:ln w="28575" cap="rnd">
              <a:solidFill>
                <a:srgbClr val="1DD17F"/>
              </a:solidFill>
              <a:round/>
            </a:ln>
            <a:effectLst/>
          </c:spPr>
          <c:marker>
            <c:symbol val="none"/>
          </c:marker>
          <c:cat>
            <c:numRef>
              <c:f>figur3.2!$B$15:$I$15</c:f>
              <c:numCache>
                <c:formatCode>General</c:formatCode>
                <c:ptCount val="8"/>
                <c:pt idx="0">
                  <c:v>2012</c:v>
                </c:pt>
                <c:pt idx="1">
                  <c:v>2013</c:v>
                </c:pt>
                <c:pt idx="2">
                  <c:v>2014</c:v>
                </c:pt>
                <c:pt idx="3">
                  <c:v>2015</c:v>
                </c:pt>
                <c:pt idx="4">
                  <c:v>2016</c:v>
                </c:pt>
                <c:pt idx="5">
                  <c:v>2017</c:v>
                </c:pt>
                <c:pt idx="6">
                  <c:v>2018</c:v>
                </c:pt>
                <c:pt idx="7">
                  <c:v>2019</c:v>
                </c:pt>
              </c:numCache>
            </c:numRef>
          </c:cat>
          <c:val>
            <c:numRef>
              <c:f>figur3.2!$B$20:$I$20</c:f>
              <c:numCache>
                <c:formatCode>0</c:formatCode>
                <c:ptCount val="8"/>
                <c:pt idx="0" formatCode="General">
                  <c:v>100</c:v>
                </c:pt>
                <c:pt idx="1">
                  <c:v>103.46672611748969</c:v>
                </c:pt>
                <c:pt idx="2">
                  <c:v>108.01471407869802</c:v>
                </c:pt>
                <c:pt idx="3">
                  <c:v>113.27611191617434</c:v>
                </c:pt>
                <c:pt idx="4">
                  <c:v>118.721435737376</c:v>
                </c:pt>
                <c:pt idx="5">
                  <c:v>126.06732805707279</c:v>
                </c:pt>
                <c:pt idx="6">
                  <c:v>131.81362166982501</c:v>
                </c:pt>
                <c:pt idx="7">
                  <c:v>136.71831456916732</c:v>
                </c:pt>
              </c:numCache>
            </c:numRef>
          </c:val>
          <c:smooth val="1"/>
          <c:extLst>
            <c:ext xmlns:c16="http://schemas.microsoft.com/office/drawing/2014/chart" uri="{C3380CC4-5D6E-409C-BE32-E72D297353CC}">
              <c16:uniqueId val="{00000003-7265-4133-A1DB-49C5016264FE}"/>
            </c:ext>
          </c:extLst>
        </c:ser>
        <c:ser>
          <c:idx val="4"/>
          <c:order val="4"/>
          <c:tx>
            <c:strRef>
              <c:f>figur3.2!$A$21</c:f>
              <c:strCache>
                <c:ptCount val="1"/>
                <c:pt idx="0">
                  <c:v>Run (drift og support)</c:v>
                </c:pt>
              </c:strCache>
            </c:strRef>
          </c:tx>
          <c:spPr>
            <a:ln w="28575" cap="rnd">
              <a:solidFill>
                <a:srgbClr val="B37C4B"/>
              </a:solidFill>
              <a:round/>
            </a:ln>
            <a:effectLst/>
          </c:spPr>
          <c:marker>
            <c:symbol val="none"/>
          </c:marker>
          <c:cat>
            <c:numRef>
              <c:f>figur3.2!$B$15:$I$15</c:f>
              <c:numCache>
                <c:formatCode>General</c:formatCode>
                <c:ptCount val="8"/>
                <c:pt idx="0">
                  <c:v>2012</c:v>
                </c:pt>
                <c:pt idx="1">
                  <c:v>2013</c:v>
                </c:pt>
                <c:pt idx="2">
                  <c:v>2014</c:v>
                </c:pt>
                <c:pt idx="3">
                  <c:v>2015</c:v>
                </c:pt>
                <c:pt idx="4">
                  <c:v>2016</c:v>
                </c:pt>
                <c:pt idx="5">
                  <c:v>2017</c:v>
                </c:pt>
                <c:pt idx="6">
                  <c:v>2018</c:v>
                </c:pt>
                <c:pt idx="7">
                  <c:v>2019</c:v>
                </c:pt>
              </c:numCache>
            </c:numRef>
          </c:cat>
          <c:val>
            <c:numRef>
              <c:f>figur3.2!$B$21:$I$21</c:f>
              <c:numCache>
                <c:formatCode>0</c:formatCode>
                <c:ptCount val="8"/>
                <c:pt idx="0" formatCode="General">
                  <c:v>100</c:v>
                </c:pt>
                <c:pt idx="1">
                  <c:v>100.03382157816687</c:v>
                </c:pt>
                <c:pt idx="2">
                  <c:v>103.5746806462523</c:v>
                </c:pt>
                <c:pt idx="3">
                  <c:v>105.36982594895544</c:v>
                </c:pt>
                <c:pt idx="4">
                  <c:v>106.25439030101205</c:v>
                </c:pt>
                <c:pt idx="5">
                  <c:v>106.34805005593569</c:v>
                </c:pt>
                <c:pt idx="6">
                  <c:v>106.93862684392643</c:v>
                </c:pt>
                <c:pt idx="7">
                  <c:v>109.24109581913261</c:v>
                </c:pt>
              </c:numCache>
            </c:numRef>
          </c:val>
          <c:smooth val="1"/>
          <c:extLst>
            <c:ext xmlns:c16="http://schemas.microsoft.com/office/drawing/2014/chart" uri="{C3380CC4-5D6E-409C-BE32-E72D297353CC}">
              <c16:uniqueId val="{00000004-7265-4133-A1DB-49C5016264FE}"/>
            </c:ext>
          </c:extLst>
        </c:ser>
        <c:dLbls>
          <c:showLegendKey val="0"/>
          <c:showVal val="0"/>
          <c:showCatName val="0"/>
          <c:showSerName val="0"/>
          <c:showPercent val="0"/>
          <c:showBubbleSize val="0"/>
        </c:dLbls>
        <c:smooth val="0"/>
        <c:axId val="152202288"/>
        <c:axId val="175111536"/>
      </c:lineChart>
      <c:catAx>
        <c:axId val="152202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crossAx val="175111536"/>
        <c:crosses val="autoZero"/>
        <c:auto val="1"/>
        <c:lblAlgn val="ctr"/>
        <c:lblOffset val="100"/>
        <c:noMultiLvlLbl val="0"/>
      </c:catAx>
      <c:valAx>
        <c:axId val="175111536"/>
        <c:scaling>
          <c:orientation val="minMax"/>
          <c:max val="150"/>
          <c:min val="9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crossAx val="152202288"/>
        <c:crosses val="autoZero"/>
        <c:crossBetween val="between"/>
      </c:valAx>
      <c:spPr>
        <a:noFill/>
        <a:ln>
          <a:noFill/>
        </a:ln>
        <a:effectLst/>
      </c:spPr>
    </c:plotArea>
    <c:legend>
      <c:legendPos val="r"/>
      <c:layout>
        <c:manualLayout>
          <c:xMode val="edge"/>
          <c:yMode val="edge"/>
          <c:x val="0.66702469883572235"/>
          <c:y val="0.3338289745031871"/>
          <c:w val="0.33297530116427754"/>
          <c:h val="0.37996109861267341"/>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da-DK"/>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solidFill>
            <a:schemeClr val="tx1"/>
          </a:solidFill>
        </a:defRPr>
      </a:pPr>
      <a:endParaRPr lang="da-DK"/>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4713841157510683"/>
          <c:y val="2.2862742697751268E-2"/>
          <c:w val="0.63596303947438138"/>
          <c:h val="0.91062746036333597"/>
        </c:manualLayout>
      </c:layout>
      <c:barChart>
        <c:barDir val="bar"/>
        <c:grouping val="clustered"/>
        <c:varyColors val="0"/>
        <c:ser>
          <c:idx val="0"/>
          <c:order val="0"/>
          <c:spPr>
            <a:solidFill>
              <a:srgbClr val="B57C4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PT Sans" panose="020B0503020203020204" pitchFamily="34" charset="77"/>
                    <a:ea typeface="+mn-ea"/>
                    <a:cs typeface="+mn-cs"/>
                  </a:defRPr>
                </a:pPr>
                <a:endParaRPr lang="da-DK"/>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figur4.1!$A$2:$A$21</c:f>
              <c:strCache>
                <c:ptCount val="20"/>
                <c:pt idx="0">
                  <c:v>Landbrug, skovbrug og fiskeri</c:v>
                </c:pt>
                <c:pt idx="1">
                  <c:v>Uoplyst aktivitet</c:v>
                </c:pt>
                <c:pt idx="2">
                  <c:v>Vandforsyning og renovation</c:v>
                </c:pt>
                <c:pt idx="3">
                  <c:v>Hoteller og restauranter</c:v>
                </c:pt>
                <c:pt idx="4">
                  <c:v>Råstofindvinding</c:v>
                </c:pt>
                <c:pt idx="5">
                  <c:v>Ejendomshandel og udlejning</c:v>
                </c:pt>
                <c:pt idx="6">
                  <c:v>Energiforsyning</c:v>
                </c:pt>
                <c:pt idx="7">
                  <c:v>Bygge og anlæg</c:v>
                </c:pt>
                <c:pt idx="8">
                  <c:v>Kultur og fritid</c:v>
                </c:pt>
                <c:pt idx="9">
                  <c:v>Andre serviceydelser mv.</c:v>
                </c:pt>
                <c:pt idx="10">
                  <c:v>Rejsebureauer, rengøring og anden operationel service</c:v>
                </c:pt>
                <c:pt idx="11">
                  <c:v>Transport</c:v>
                </c:pt>
                <c:pt idx="12">
                  <c:v>Sundhed og socialvæsen</c:v>
                </c:pt>
                <c:pt idx="13">
                  <c:v>Undervisning</c:v>
                </c:pt>
                <c:pt idx="14">
                  <c:v>Offentlig administration, forsvar og politi</c:v>
                </c:pt>
                <c:pt idx="15">
                  <c:v>Videnservice</c:v>
                </c:pt>
                <c:pt idx="16">
                  <c:v>Finansiering og forsikring</c:v>
                </c:pt>
                <c:pt idx="17">
                  <c:v>Handel</c:v>
                </c:pt>
                <c:pt idx="18">
                  <c:v>Industri</c:v>
                </c:pt>
                <c:pt idx="19">
                  <c:v>Information og kommunikation</c:v>
                </c:pt>
              </c:strCache>
            </c:strRef>
          </c:cat>
          <c:val>
            <c:numRef>
              <c:f>figur4.1!$C$2:$C$21</c:f>
              <c:numCache>
                <c:formatCode>General</c:formatCode>
                <c:ptCount val="20"/>
                <c:pt idx="0">
                  <c:v>0</c:v>
                </c:pt>
                <c:pt idx="1">
                  <c:v>0</c:v>
                </c:pt>
                <c:pt idx="2">
                  <c:v>0.1</c:v>
                </c:pt>
                <c:pt idx="3">
                  <c:v>0.2</c:v>
                </c:pt>
                <c:pt idx="4">
                  <c:v>0.2</c:v>
                </c:pt>
                <c:pt idx="5">
                  <c:v>0.5</c:v>
                </c:pt>
                <c:pt idx="6">
                  <c:v>0.7</c:v>
                </c:pt>
                <c:pt idx="7">
                  <c:v>0.8</c:v>
                </c:pt>
                <c:pt idx="8">
                  <c:v>1</c:v>
                </c:pt>
                <c:pt idx="9">
                  <c:v>1.2</c:v>
                </c:pt>
                <c:pt idx="10">
                  <c:v>1.9</c:v>
                </c:pt>
                <c:pt idx="11">
                  <c:v>2.1</c:v>
                </c:pt>
                <c:pt idx="12">
                  <c:v>2.8</c:v>
                </c:pt>
                <c:pt idx="13">
                  <c:v>3</c:v>
                </c:pt>
                <c:pt idx="14">
                  <c:v>3.9</c:v>
                </c:pt>
                <c:pt idx="15">
                  <c:v>8</c:v>
                </c:pt>
                <c:pt idx="16">
                  <c:v>8.1999999999999993</c:v>
                </c:pt>
                <c:pt idx="17">
                  <c:v>11.5</c:v>
                </c:pt>
                <c:pt idx="18">
                  <c:v>15.4</c:v>
                </c:pt>
                <c:pt idx="19">
                  <c:v>38.200000000000003</c:v>
                </c:pt>
              </c:numCache>
            </c:numRef>
          </c:val>
          <c:extLst>
            <c:ext xmlns:c16="http://schemas.microsoft.com/office/drawing/2014/chart" uri="{C3380CC4-5D6E-409C-BE32-E72D297353CC}">
              <c16:uniqueId val="{00000000-82BC-BD46-A0F2-65714B4DFCF3}"/>
            </c:ext>
          </c:extLst>
        </c:ser>
        <c:dLbls>
          <c:showLegendKey val="0"/>
          <c:showVal val="0"/>
          <c:showCatName val="0"/>
          <c:showSerName val="0"/>
          <c:showPercent val="0"/>
          <c:showBubbleSize val="0"/>
        </c:dLbls>
        <c:gapWidth val="100"/>
        <c:axId val="152805232"/>
        <c:axId val="204852640"/>
      </c:barChart>
      <c:catAx>
        <c:axId val="1528052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PT Sans" panose="020B0503020203020204" pitchFamily="34" charset="77"/>
                <a:ea typeface="+mn-ea"/>
                <a:cs typeface="+mn-cs"/>
              </a:defRPr>
            </a:pPr>
            <a:endParaRPr lang="da-DK"/>
          </a:p>
        </c:txPr>
        <c:crossAx val="204852640"/>
        <c:crosses val="autoZero"/>
        <c:auto val="1"/>
        <c:lblAlgn val="ctr"/>
        <c:lblOffset val="100"/>
        <c:noMultiLvlLbl val="0"/>
      </c:catAx>
      <c:valAx>
        <c:axId val="204852640"/>
        <c:scaling>
          <c:orientation val="minMax"/>
          <c:max val="40"/>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528052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a-DK"/>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0.19</cdr:x>
      <cdr:y>0.24768</cdr:y>
    </cdr:from>
    <cdr:to>
      <cdr:x>0.29629</cdr:x>
      <cdr:y>0.43729</cdr:y>
    </cdr:to>
    <cdr:sp macro="" textlink="">
      <cdr:nvSpPr>
        <cdr:cNvPr id="2049" name="Tekstfelt 1">
          <a:extLst xmlns:a="http://schemas.openxmlformats.org/drawingml/2006/main">
            <a:ext uri="{FF2B5EF4-FFF2-40B4-BE49-F238E27FC236}">
              <a16:creationId xmlns:a16="http://schemas.microsoft.com/office/drawing/2014/main" id="{6E56A333-EEFE-D14B-AAF7-DBC7142FD856}"/>
            </a:ext>
          </a:extLst>
        </cdr:cNvPr>
        <cdr:cNvSpPr txBox="1">
          <a:spLocks xmlns:a="http://schemas.openxmlformats.org/drawingml/2006/main" noChangeArrowheads="1"/>
        </cdr:cNvSpPr>
      </cdr:nvSpPr>
      <cdr:spPr bwMode="auto">
        <a:xfrm xmlns:a="http://schemas.openxmlformats.org/drawingml/2006/main">
          <a:off x="1428471" y="1251903"/>
          <a:ext cx="799160" cy="958405"/>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8"/>
              </a:solidFill>
              <a:miter lim="800000"/>
              <a:headEnd/>
              <a:tailEnd/>
            </a14:hiddenLine>
          </a:ext>
        </a:extLst>
      </cdr:spPr>
      <cdr:txBody>
        <a:bodyPr xmlns:a="http://schemas.openxmlformats.org/drawingml/2006/main" vertOverflow="clip" wrap="square" lIns="18288" tIns="0" rIns="0" bIns="0" anchor="t" upright="1"/>
        <a:lstStyle xmlns:a="http://schemas.openxmlformats.org/drawingml/2006/main"/>
        <a:p xmlns:a="http://schemas.openxmlformats.org/drawingml/2006/main">
          <a:pPr algn="r" rtl="0">
            <a:defRPr sz="1000"/>
          </a:pPr>
          <a:endParaRPr lang="da-DK"/>
        </a:p>
      </cdr:txBody>
    </cdr:sp>
  </cdr:relSizeAnchor>
  <cdr:relSizeAnchor xmlns:cdr="http://schemas.openxmlformats.org/drawingml/2006/chartDrawing">
    <cdr:from>
      <cdr:x>0.55179</cdr:x>
      <cdr:y>0.03553</cdr:y>
    </cdr:from>
    <cdr:to>
      <cdr:x>0.77597</cdr:x>
      <cdr:y>0.07889</cdr:y>
    </cdr:to>
    <cdr:sp macro="" textlink="" fLocksText="0">
      <cdr:nvSpPr>
        <cdr:cNvPr id="2050" name="Tekstfelt 1">
          <a:extLst xmlns:a="http://schemas.openxmlformats.org/drawingml/2006/main">
            <a:ext uri="{FF2B5EF4-FFF2-40B4-BE49-F238E27FC236}">
              <a16:creationId xmlns:a16="http://schemas.microsoft.com/office/drawing/2014/main" id="{2A3EE2B3-3C26-254E-A6D0-5DCCCF7FB701}"/>
            </a:ext>
          </a:extLst>
        </cdr:cNvPr>
        <cdr:cNvSpPr txBox="1">
          <a:spLocks xmlns:a="http://schemas.openxmlformats.org/drawingml/2006/main" noChangeArrowheads="1"/>
        </cdr:cNvSpPr>
      </cdr:nvSpPr>
      <cdr:spPr bwMode="auto">
        <a:xfrm xmlns:a="http://schemas.openxmlformats.org/drawingml/2006/main">
          <a:off x="4148582" y="179578"/>
          <a:ext cx="1685468" cy="21917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8"/>
              </a:solidFill>
              <a:miter lim="800000"/>
              <a:headEnd/>
              <a:tailEnd/>
            </a14:hiddenLine>
          </a:ext>
        </a:extLst>
      </cdr:spPr>
      <cdr:txBody>
        <a:bodyPr xmlns:a="http://schemas.openxmlformats.org/drawingml/2006/main" vertOverflow="clip" wrap="square" lIns="18288" tIns="0" rIns="0" bIns="0" upright="1"/>
        <a:lstStyle xmlns:a="http://schemas.openxmlformats.org/drawingml/2006/main"/>
        <a:p xmlns:a="http://schemas.openxmlformats.org/drawingml/2006/main">
          <a:pPr rtl="0">
            <a:defRPr sz="1000"/>
          </a:pPr>
          <a:endParaRPr lang="da-DK"/>
        </a:p>
      </cdr:txBody>
    </cdr:sp>
  </cdr:relSizeAnchor>
  <cdr:relSizeAnchor xmlns:cdr="http://schemas.openxmlformats.org/drawingml/2006/chartDrawing">
    <cdr:from>
      <cdr:x>0.46375</cdr:x>
      <cdr:y>0.95933</cdr:y>
    </cdr:from>
    <cdr:to>
      <cdr:x>0.57547</cdr:x>
      <cdr:y>0.99975</cdr:y>
    </cdr:to>
    <cdr:sp macro="" textlink="" fLocksText="0">
      <cdr:nvSpPr>
        <cdr:cNvPr id="2051" name="Tekstfelt 2">
          <a:extLst xmlns:a="http://schemas.openxmlformats.org/drawingml/2006/main">
            <a:ext uri="{FF2B5EF4-FFF2-40B4-BE49-F238E27FC236}">
              <a16:creationId xmlns:a16="http://schemas.microsoft.com/office/drawing/2014/main" id="{468FBA1B-BF7B-C948-87F3-33CF6872D915}"/>
            </a:ext>
          </a:extLst>
        </cdr:cNvPr>
        <cdr:cNvSpPr txBox="1">
          <a:spLocks xmlns:a="http://schemas.openxmlformats.org/drawingml/2006/main" noChangeArrowheads="1"/>
        </cdr:cNvSpPr>
      </cdr:nvSpPr>
      <cdr:spPr bwMode="auto">
        <a:xfrm xmlns:a="http://schemas.openxmlformats.org/drawingml/2006/main">
          <a:off x="3486633" y="4849019"/>
          <a:ext cx="839952" cy="204311"/>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8"/>
              </a:solidFill>
              <a:miter lim="800000"/>
              <a:headEnd/>
              <a:tailEnd/>
            </a14:hiddenLine>
          </a:ext>
        </a:extLst>
      </cdr:spPr>
      <cdr:txBody>
        <a:bodyPr xmlns:a="http://schemas.openxmlformats.org/drawingml/2006/main" vertOverflow="clip" wrap="square" lIns="18288" tIns="0" rIns="0" bIns="0" upright="1"/>
        <a:lstStyle xmlns:a="http://schemas.openxmlformats.org/drawingml/2006/main"/>
        <a:p xmlns:a="http://schemas.openxmlformats.org/drawingml/2006/main">
          <a:pPr rtl="0">
            <a:defRPr sz="1000"/>
          </a:pPr>
          <a:endParaRPr lang="da-DK"/>
        </a:p>
      </cdr:txBody>
    </cdr:sp>
  </cdr:relSizeAnchor>
  <cdr:relSizeAnchor xmlns:cdr="http://schemas.openxmlformats.org/drawingml/2006/chartDrawing">
    <cdr:from>
      <cdr:x>0.56905</cdr:x>
      <cdr:y>0.91842</cdr:y>
    </cdr:from>
    <cdr:to>
      <cdr:x>0.68127</cdr:x>
      <cdr:y>0.97942</cdr:y>
    </cdr:to>
    <cdr:sp macro="" textlink="">
      <cdr:nvSpPr>
        <cdr:cNvPr id="2052" name="Tekstfelt 3">
          <a:extLst xmlns:a="http://schemas.openxmlformats.org/drawingml/2006/main">
            <a:ext uri="{FF2B5EF4-FFF2-40B4-BE49-F238E27FC236}">
              <a16:creationId xmlns:a16="http://schemas.microsoft.com/office/drawing/2014/main" id="{B41D0606-D517-0A40-85C2-E9B0EDC0BB94}"/>
            </a:ext>
          </a:extLst>
        </cdr:cNvPr>
        <cdr:cNvSpPr txBox="1">
          <a:spLocks xmlns:a="http://schemas.openxmlformats.org/drawingml/2006/main" noChangeArrowheads="1"/>
        </cdr:cNvSpPr>
      </cdr:nvSpPr>
      <cdr:spPr bwMode="auto">
        <a:xfrm xmlns:a="http://schemas.openxmlformats.org/drawingml/2006/main">
          <a:off x="4278376" y="4642231"/>
          <a:ext cx="843661" cy="308324"/>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xmlns:mc="http://schemas.openxmlformats.org/markup-compatibility/2006" val="FFFFFF" mc:Ignorable="a14" a14:legacySpreadsheetColorIndex="9"/>
              </a:solidFill>
            </a14:hiddenFill>
          </a:ext>
          <a:ext uri="{91240B29-F687-4F45-9708-019B960494DF}">
            <a14:hiddenLine xmlns:a14="http://schemas.microsoft.com/office/drawing/2010/main" w="9525">
              <a:solidFill>
                <a:srgbClr xmlns:mc="http://schemas.openxmlformats.org/markup-compatibility/2006" val="000000" mc:Ignorable="a14" a14:legacySpreadsheetColorIndex="8"/>
              </a:solidFill>
              <a:miter lim="800000"/>
              <a:headEnd/>
              <a:tailEnd/>
            </a14:hiddenLine>
          </a:ext>
        </a:extLst>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da-DK" sz="900" b="0" i="0" u="none" strike="noStrike" baseline="0">
              <a:solidFill>
                <a:srgbClr val="000000"/>
              </a:solidFill>
              <a:latin typeface="PT Sans" pitchFamily="2" charset="-52"/>
            </a:rPr>
            <a:t>Procent</a:t>
          </a:r>
        </a:p>
      </cdr:txBody>
    </cdr:sp>
  </cdr:relSizeAnchor>
</c:userShapes>
</file>

<file path=ppt/drawings/drawing2.xml><?xml version="1.0" encoding="utf-8"?>
<c:userShapes xmlns:c="http://schemas.openxmlformats.org/drawingml/2006/chart">
  <cdr:relSizeAnchor xmlns:cdr="http://schemas.openxmlformats.org/drawingml/2006/chartDrawing">
    <cdr:from>
      <cdr:x>0.00613</cdr:x>
      <cdr:y>0.00791</cdr:y>
    </cdr:from>
    <cdr:to>
      <cdr:x>0.10521</cdr:x>
      <cdr:y>0.05585</cdr:y>
    </cdr:to>
    <cdr:sp macro="" textlink="">
      <cdr:nvSpPr>
        <cdr:cNvPr id="2" name="Tekstfelt 1">
          <a:extLst xmlns:a="http://schemas.openxmlformats.org/drawingml/2006/main">
            <a:ext uri="{FF2B5EF4-FFF2-40B4-BE49-F238E27FC236}">
              <a16:creationId xmlns:a16="http://schemas.microsoft.com/office/drawing/2014/main" id="{839C8488-B4E2-5245-9203-4C08FA86C6AE}"/>
            </a:ext>
          </a:extLst>
        </cdr:cNvPr>
        <cdr:cNvSpPr txBox="1"/>
      </cdr:nvSpPr>
      <cdr:spPr>
        <a:xfrm xmlns:a="http://schemas.openxmlformats.org/drawingml/2006/main">
          <a:off x="50800" y="50800"/>
          <a:ext cx="821056" cy="307902"/>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endParaRPr lang="da-DK" sz="900">
            <a:solidFill>
              <a:schemeClr val="tx1"/>
            </a:solidFill>
            <a:latin typeface="PT Sans" panose="020B0503020203020204" pitchFamily="34" charset="77"/>
          </a:endParaRPr>
        </a:p>
        <a:p xmlns:a="http://schemas.openxmlformats.org/drawingml/2006/main">
          <a:pPr algn="ctr"/>
          <a:endParaRPr lang="da-DK" sz="900">
            <a:solidFill>
              <a:schemeClr val="tx1"/>
            </a:solidFill>
            <a:latin typeface="PT Sans" panose="020B0503020203020204" pitchFamily="34" charset="77"/>
          </a:endParaRPr>
        </a:p>
      </cdr:txBody>
    </cdr:sp>
  </cdr:relSizeAnchor>
  <cdr:relSizeAnchor xmlns:cdr="http://schemas.openxmlformats.org/drawingml/2006/chartDrawing">
    <cdr:from>
      <cdr:x>0.00092</cdr:x>
      <cdr:y>0.07714</cdr:y>
    </cdr:from>
    <cdr:to>
      <cdr:x>0.1</cdr:x>
      <cdr:y>0.12508</cdr:y>
    </cdr:to>
    <cdr:sp macro="" textlink="">
      <cdr:nvSpPr>
        <cdr:cNvPr id="3" name="Tekstfelt 1">
          <a:extLst xmlns:a="http://schemas.openxmlformats.org/drawingml/2006/main">
            <a:ext uri="{FF2B5EF4-FFF2-40B4-BE49-F238E27FC236}">
              <a16:creationId xmlns:a16="http://schemas.microsoft.com/office/drawing/2014/main" id="{839C8488-B4E2-5245-9203-4C08FA86C6AE}"/>
            </a:ext>
          </a:extLst>
        </cdr:cNvPr>
        <cdr:cNvSpPr txBox="1"/>
      </cdr:nvSpPr>
      <cdr:spPr>
        <a:xfrm xmlns:a="http://schemas.openxmlformats.org/drawingml/2006/main">
          <a:off x="7623" y="495391"/>
          <a:ext cx="821029" cy="307874"/>
        </a:xfrm>
        <a:prstGeom xmlns:a="http://schemas.openxmlformats.org/drawingml/2006/main" prst="rect">
          <a:avLst/>
        </a:prstGeom>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endParaRPr lang="da-DK" sz="900">
            <a:solidFill>
              <a:schemeClr val="tx1"/>
            </a:solidFill>
            <a:latin typeface="PT Sans" panose="020B0503020203020204" pitchFamily="34" charset="77"/>
          </a:endParaRPr>
        </a:p>
      </cdr:txBody>
    </cdr:sp>
  </cdr:relSizeAnchor>
  <cdr:relSizeAnchor xmlns:cdr="http://schemas.openxmlformats.org/drawingml/2006/chartDrawing">
    <cdr:from>
      <cdr:x>0.68478</cdr:x>
      <cdr:y>0.93829</cdr:y>
    </cdr:from>
    <cdr:to>
      <cdr:x>0.78478</cdr:x>
      <cdr:y>0.97055</cdr:y>
    </cdr:to>
    <cdr:sp macro="" textlink="">
      <cdr:nvSpPr>
        <cdr:cNvPr id="4" name="Tekstfelt 3">
          <a:extLst xmlns:a="http://schemas.openxmlformats.org/drawingml/2006/main">
            <a:ext uri="{FF2B5EF4-FFF2-40B4-BE49-F238E27FC236}">
              <a16:creationId xmlns:a16="http://schemas.microsoft.com/office/drawing/2014/main" id="{7CD8A093-A2B8-9C45-B744-95124B6E7413}"/>
            </a:ext>
          </a:extLst>
        </cdr:cNvPr>
        <cdr:cNvSpPr txBox="1"/>
      </cdr:nvSpPr>
      <cdr:spPr>
        <a:xfrm xmlns:a="http://schemas.openxmlformats.org/drawingml/2006/main">
          <a:off x="5674467" y="6025745"/>
          <a:ext cx="828652" cy="207163"/>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da-DK" sz="900">
              <a:solidFill>
                <a:schemeClr val="tx1"/>
              </a:solidFill>
              <a:latin typeface="PT Sans" panose="020B0503020203020204" pitchFamily="34" charset="77"/>
            </a:rPr>
            <a:t>Procent</a:t>
          </a:r>
        </a:p>
      </cdr:txBody>
    </cdr:sp>
  </cdr:relSizeAnchor>
</c:userShapes>
</file>

<file path=ppt/drawings/drawing3.xml><?xml version="1.0" encoding="utf-8"?>
<c:userShapes xmlns:c="http://schemas.openxmlformats.org/drawingml/2006/chart">
  <cdr:relSizeAnchor xmlns:cdr="http://schemas.openxmlformats.org/drawingml/2006/chartDrawing">
    <cdr:from>
      <cdr:x>0.5</cdr:x>
      <cdr:y>0.95602</cdr:y>
    </cdr:from>
    <cdr:to>
      <cdr:x>0.7</cdr:x>
      <cdr:y>0.99741</cdr:y>
    </cdr:to>
    <cdr:sp macro="" textlink="">
      <cdr:nvSpPr>
        <cdr:cNvPr id="2" name="Tekstfelt 1">
          <a:extLst xmlns:a="http://schemas.openxmlformats.org/drawingml/2006/main">
            <a:ext uri="{FF2B5EF4-FFF2-40B4-BE49-F238E27FC236}">
              <a16:creationId xmlns:a16="http://schemas.microsoft.com/office/drawing/2014/main" id="{4EEBD7F7-CD73-8845-981B-B8A1158F82A3}"/>
            </a:ext>
          </a:extLst>
        </cdr:cNvPr>
        <cdr:cNvSpPr txBox="1"/>
      </cdr:nvSpPr>
      <cdr:spPr>
        <a:xfrm xmlns:a="http://schemas.openxmlformats.org/drawingml/2006/main">
          <a:off x="4127500" y="4692650"/>
          <a:ext cx="1651000" cy="203200"/>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da-DK" sz="900">
              <a:solidFill>
                <a:schemeClr val="tx1"/>
              </a:solidFill>
              <a:latin typeface="PT Sans" panose="020B0503020203020204" pitchFamily="34" charset="77"/>
            </a:rPr>
            <a:t>Procent</a:t>
          </a:r>
        </a:p>
      </cdr:txBody>
    </cdr:sp>
  </cdr:relSizeAnchor>
</c:userShapes>
</file>

<file path=ppt/drawings/drawing4.xml><?xml version="1.0" encoding="utf-8"?>
<c:userShapes xmlns:c="http://schemas.openxmlformats.org/drawingml/2006/chart">
  <cdr:relSizeAnchor xmlns:cdr="http://schemas.openxmlformats.org/drawingml/2006/chartDrawing">
    <cdr:from>
      <cdr:x>0.56812</cdr:x>
      <cdr:y>0.93333</cdr:y>
    </cdr:from>
    <cdr:to>
      <cdr:x>0.76812</cdr:x>
      <cdr:y>0.96667</cdr:y>
    </cdr:to>
    <cdr:sp macro="" textlink="">
      <cdr:nvSpPr>
        <cdr:cNvPr id="2" name="Tekstfelt 1">
          <a:extLst xmlns:a="http://schemas.openxmlformats.org/drawingml/2006/main">
            <a:ext uri="{FF2B5EF4-FFF2-40B4-BE49-F238E27FC236}">
              <a16:creationId xmlns:a16="http://schemas.microsoft.com/office/drawing/2014/main" id="{2722531C-0F79-6241-8FB6-8A720DE5A04F}"/>
            </a:ext>
          </a:extLst>
        </cdr:cNvPr>
        <cdr:cNvSpPr txBox="1"/>
      </cdr:nvSpPr>
      <cdr:spPr>
        <a:xfrm xmlns:a="http://schemas.openxmlformats.org/drawingml/2006/main">
          <a:off x="4696604" y="5703019"/>
          <a:ext cx="1653396" cy="203679"/>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da-DK" sz="900">
              <a:solidFill>
                <a:schemeClr val="tx1"/>
              </a:solidFill>
              <a:latin typeface="PT Sans" panose="020B0503020203020204" pitchFamily="34" charset="77"/>
            </a:rPr>
            <a:t>Procent</a:t>
          </a:r>
        </a:p>
        <a:p xmlns:a="http://schemas.openxmlformats.org/drawingml/2006/main">
          <a:endParaRPr lang="da-DK" sz="1100"/>
        </a:p>
      </cdr:txBody>
    </cdr:sp>
  </cdr:relSizeAnchor>
</c:userShapes>
</file>

<file path=ppt/drawings/drawing5.xml><?xml version="1.0" encoding="utf-8"?>
<c:userShapes xmlns:c="http://schemas.openxmlformats.org/drawingml/2006/chart">
  <cdr:relSizeAnchor xmlns:cdr="http://schemas.openxmlformats.org/drawingml/2006/chartDrawing">
    <cdr:from>
      <cdr:x>0.55306</cdr:x>
      <cdr:y>0.88321</cdr:y>
    </cdr:from>
    <cdr:to>
      <cdr:x>0.71536</cdr:x>
      <cdr:y>0.9708</cdr:y>
    </cdr:to>
    <cdr:sp macro="" textlink="">
      <cdr:nvSpPr>
        <cdr:cNvPr id="2" name="Tekstfelt 1">
          <a:extLst xmlns:a="http://schemas.openxmlformats.org/drawingml/2006/main">
            <a:ext uri="{FF2B5EF4-FFF2-40B4-BE49-F238E27FC236}">
              <a16:creationId xmlns:a16="http://schemas.microsoft.com/office/drawing/2014/main" id="{230BA2B1-97E9-904C-9817-4ACE2EB51AD8}"/>
            </a:ext>
          </a:extLst>
        </cdr:cNvPr>
        <cdr:cNvSpPr txBox="1"/>
      </cdr:nvSpPr>
      <cdr:spPr>
        <a:xfrm xmlns:a="http://schemas.openxmlformats.org/drawingml/2006/main">
          <a:off x="2813050" y="3073400"/>
          <a:ext cx="825500" cy="304800"/>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da-DK" sz="900">
              <a:solidFill>
                <a:schemeClr val="tx1"/>
              </a:solidFill>
              <a:latin typeface="PT Sans" panose="020B0503020203020204" pitchFamily="34" charset="77"/>
            </a:rPr>
            <a:t>Procent</a:t>
          </a:r>
        </a:p>
      </cdr:txBody>
    </cdr:sp>
  </cdr:relSizeAnchor>
</c:userShapes>
</file>

<file path=ppt/drawings/drawing6.xml><?xml version="1.0" encoding="utf-8"?>
<c:userShapes xmlns:c="http://schemas.openxmlformats.org/drawingml/2006/chart">
  <cdr:relSizeAnchor xmlns:cdr="http://schemas.openxmlformats.org/drawingml/2006/chartDrawing">
    <cdr:from>
      <cdr:x>0.53269</cdr:x>
      <cdr:y>0.82222</cdr:y>
    </cdr:from>
    <cdr:to>
      <cdr:x>0.65769</cdr:x>
      <cdr:y>0.91111</cdr:y>
    </cdr:to>
    <cdr:sp macro="" textlink="">
      <cdr:nvSpPr>
        <cdr:cNvPr id="2" name="Tekstfelt 1">
          <a:extLst xmlns:a="http://schemas.openxmlformats.org/drawingml/2006/main">
            <a:ext uri="{FF2B5EF4-FFF2-40B4-BE49-F238E27FC236}">
              <a16:creationId xmlns:a16="http://schemas.microsoft.com/office/drawing/2014/main" id="{9E855D1A-9095-914B-B8BD-F08ED4D8865C}"/>
            </a:ext>
          </a:extLst>
        </cdr:cNvPr>
        <cdr:cNvSpPr txBox="1"/>
      </cdr:nvSpPr>
      <cdr:spPr>
        <a:xfrm xmlns:a="http://schemas.openxmlformats.org/drawingml/2006/main">
          <a:off x="3517900" y="3759200"/>
          <a:ext cx="825500" cy="406400"/>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da-DK" sz="900">
              <a:solidFill>
                <a:schemeClr val="tx1"/>
              </a:solidFill>
              <a:latin typeface="PT Sans" panose="020B0503020203020204" pitchFamily="34" charset="77"/>
            </a:rPr>
            <a:t>Procent</a:t>
          </a:r>
        </a:p>
      </cdr:txBody>
    </cdr:sp>
  </cdr:relSizeAnchor>
</c:userShapes>
</file>

<file path=ppt/drawings/drawing7.xml><?xml version="1.0" encoding="utf-8"?>
<c:userShapes xmlns:c="http://schemas.openxmlformats.org/drawingml/2006/chart">
  <cdr:relSizeAnchor xmlns:cdr="http://schemas.openxmlformats.org/drawingml/2006/chartDrawing">
    <cdr:from>
      <cdr:x>0.35487</cdr:x>
      <cdr:y>0.93883</cdr:y>
    </cdr:from>
    <cdr:to>
      <cdr:x>0.60559</cdr:x>
      <cdr:y>0.98138</cdr:y>
    </cdr:to>
    <cdr:sp macro="" textlink="">
      <cdr:nvSpPr>
        <cdr:cNvPr id="2" name="Tekstfelt 1">
          <a:extLst xmlns:a="http://schemas.openxmlformats.org/drawingml/2006/main">
            <a:ext uri="{FF2B5EF4-FFF2-40B4-BE49-F238E27FC236}">
              <a16:creationId xmlns:a16="http://schemas.microsoft.com/office/drawing/2014/main" id="{8DFA50A7-0A34-934E-8AD5-5C01E5F9AEE7}"/>
            </a:ext>
          </a:extLst>
        </cdr:cNvPr>
        <cdr:cNvSpPr txBox="1"/>
      </cdr:nvSpPr>
      <cdr:spPr>
        <a:xfrm xmlns:a="http://schemas.openxmlformats.org/drawingml/2006/main">
          <a:off x="2336800" y="4483100"/>
          <a:ext cx="1651000" cy="203200"/>
        </a:xfrm>
        <a:prstGeom xmlns:a="http://schemas.openxmlformats.org/drawingml/2006/main" prst="rect">
          <a:avLst/>
        </a:prstGeom>
      </cdr:spPr>
      <cdr:txBody>
        <a:bodyPr xmlns:a="http://schemas.openxmlformats.org/drawingml/2006/main" vertOverflow="clip" wrap="square" rtlCol="0" anchor="ctr"/>
        <a:lstStyle xmlns:a="http://schemas.openxmlformats.org/drawingml/2006/main"/>
        <a:p xmlns:a="http://schemas.openxmlformats.org/drawingml/2006/main">
          <a:pPr algn="ctr"/>
          <a:r>
            <a:rPr lang="da-DK" sz="900">
              <a:solidFill>
                <a:schemeClr val="tx1"/>
              </a:solidFill>
              <a:latin typeface="PT Sans" panose="020B0503020203020204" pitchFamily="34" charset="77"/>
            </a:rPr>
            <a:t>Procent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da-DK"/>
          </a:p>
        </p:txBody>
      </p:sp>
      <p:sp>
        <p:nvSpPr>
          <p:cNvPr id="3" name="Pladsholder til dato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99D22F3-873B-5D46-86B5-F2499C0236BE}" type="datetimeFigureOut">
              <a:rPr lang="da-DK"/>
              <a:pPr>
                <a:defRPr/>
              </a:pPr>
              <a:t>03-06-2021</a:t>
            </a:fld>
            <a:endParaRPr lang="da-DK"/>
          </a:p>
        </p:txBody>
      </p:sp>
      <p:sp>
        <p:nvSpPr>
          <p:cNvPr id="4" name="Pladsholder til sidefod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da-DK"/>
          </a:p>
        </p:txBody>
      </p:sp>
      <p:sp>
        <p:nvSpPr>
          <p:cNvPr id="5" name="Pladsholder til slide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79EBEBFC-84A2-A24F-A5F0-ABAC3B9AE01D}" type="slidenum">
              <a:rPr lang="da-DK"/>
              <a:pPr>
                <a:defRPr/>
              </a:pPr>
              <a:t>‹nr.›</a:t>
            </a:fld>
            <a:endParaRPr lang="da-DK"/>
          </a:p>
        </p:txBody>
      </p:sp>
    </p:spTree>
    <p:extLst>
      <p:ext uri="{BB962C8B-B14F-4D97-AF65-F5344CB8AC3E}">
        <p14:creationId xmlns:p14="http://schemas.microsoft.com/office/powerpoint/2010/main" val="1175134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5E19894-A9CF-7A4E-83FC-1964F4FE11E3}" type="datetimeFigureOut">
              <a:rPr lang="da-DK"/>
              <a:pPr>
                <a:defRPr/>
              </a:pPr>
              <a:t>03-06-2021</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da-DK" noProof="0"/>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59A54ACD-574D-AF4B-9040-23780ED560C4}" type="slidenum">
              <a:rPr lang="da-DK"/>
              <a:pPr>
                <a:defRPr/>
              </a:pPr>
              <a:t>‹nr.›</a:t>
            </a:fld>
            <a:endParaRPr lang="da-DK"/>
          </a:p>
        </p:txBody>
      </p:sp>
    </p:spTree>
    <p:extLst>
      <p:ext uri="{BB962C8B-B14F-4D97-AF65-F5344CB8AC3E}">
        <p14:creationId xmlns:p14="http://schemas.microsoft.com/office/powerpoint/2010/main" val="19096439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pPr>
              <a:defRPr/>
            </a:pPr>
            <a:fld id="{59A54ACD-574D-AF4B-9040-23780ED560C4}" type="slidenum">
              <a:rPr lang="da-DK" smtClean="0"/>
              <a:pPr>
                <a:defRPr/>
              </a:pPr>
              <a:t>3</a:t>
            </a:fld>
            <a:endParaRPr lang="da-DK"/>
          </a:p>
        </p:txBody>
      </p:sp>
    </p:spTree>
    <p:extLst>
      <p:ext uri="{BB962C8B-B14F-4D97-AF65-F5344CB8AC3E}">
        <p14:creationId xmlns:p14="http://schemas.microsoft.com/office/powerpoint/2010/main" val="3479227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pPr>
              <a:defRPr/>
            </a:pPr>
            <a:fld id="{59A54ACD-574D-AF4B-9040-23780ED560C4}" type="slidenum">
              <a:rPr lang="da-DK" smtClean="0"/>
              <a:pPr>
                <a:defRPr/>
              </a:pPr>
              <a:t>16</a:t>
            </a:fld>
            <a:endParaRPr lang="da-DK"/>
          </a:p>
        </p:txBody>
      </p:sp>
    </p:spTree>
    <p:extLst>
      <p:ext uri="{BB962C8B-B14F-4D97-AF65-F5344CB8AC3E}">
        <p14:creationId xmlns:p14="http://schemas.microsoft.com/office/powerpoint/2010/main" val="17091772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pPr>
              <a:defRPr/>
            </a:pPr>
            <a:fld id="{59A54ACD-574D-AF4B-9040-23780ED560C4}" type="slidenum">
              <a:rPr lang="da-DK" smtClean="0"/>
              <a:pPr>
                <a:defRPr/>
              </a:pPr>
              <a:t>18</a:t>
            </a:fld>
            <a:endParaRPr lang="da-DK"/>
          </a:p>
        </p:txBody>
      </p:sp>
    </p:spTree>
    <p:extLst>
      <p:ext uri="{BB962C8B-B14F-4D97-AF65-F5344CB8AC3E}">
        <p14:creationId xmlns:p14="http://schemas.microsoft.com/office/powerpoint/2010/main" val="2041607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pPr>
              <a:defRPr/>
            </a:pPr>
            <a:fld id="{59A54ACD-574D-AF4B-9040-23780ED560C4}" type="slidenum">
              <a:rPr lang="da-DK" smtClean="0"/>
              <a:pPr>
                <a:defRPr/>
              </a:pPr>
              <a:t>5</a:t>
            </a:fld>
            <a:endParaRPr lang="da-DK"/>
          </a:p>
        </p:txBody>
      </p:sp>
    </p:spTree>
    <p:extLst>
      <p:ext uri="{BB962C8B-B14F-4D97-AF65-F5344CB8AC3E}">
        <p14:creationId xmlns:p14="http://schemas.microsoft.com/office/powerpoint/2010/main" val="3408110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pPr>
              <a:defRPr/>
            </a:pPr>
            <a:fld id="{59A54ACD-574D-AF4B-9040-23780ED560C4}" type="slidenum">
              <a:rPr lang="da-DK" smtClean="0"/>
              <a:pPr>
                <a:defRPr/>
              </a:pPr>
              <a:t>6</a:t>
            </a:fld>
            <a:endParaRPr lang="da-DK"/>
          </a:p>
        </p:txBody>
      </p:sp>
    </p:spTree>
    <p:extLst>
      <p:ext uri="{BB962C8B-B14F-4D97-AF65-F5344CB8AC3E}">
        <p14:creationId xmlns:p14="http://schemas.microsoft.com/office/powerpoint/2010/main" val="218178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pPr>
              <a:defRPr/>
            </a:pPr>
            <a:fld id="{59A54ACD-574D-AF4B-9040-23780ED560C4}" type="slidenum">
              <a:rPr lang="da-DK" smtClean="0"/>
              <a:pPr>
                <a:defRPr/>
              </a:pPr>
              <a:t>7</a:t>
            </a:fld>
            <a:endParaRPr lang="da-DK"/>
          </a:p>
        </p:txBody>
      </p:sp>
    </p:spTree>
    <p:extLst>
      <p:ext uri="{BB962C8B-B14F-4D97-AF65-F5344CB8AC3E}">
        <p14:creationId xmlns:p14="http://schemas.microsoft.com/office/powerpoint/2010/main" val="2702067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pPr>
              <a:defRPr/>
            </a:pPr>
            <a:fld id="{59A54ACD-574D-AF4B-9040-23780ED560C4}" type="slidenum">
              <a:rPr lang="da-DK" smtClean="0"/>
              <a:pPr>
                <a:defRPr/>
              </a:pPr>
              <a:t>8</a:t>
            </a:fld>
            <a:endParaRPr lang="da-DK"/>
          </a:p>
        </p:txBody>
      </p:sp>
    </p:spTree>
    <p:extLst>
      <p:ext uri="{BB962C8B-B14F-4D97-AF65-F5344CB8AC3E}">
        <p14:creationId xmlns:p14="http://schemas.microsoft.com/office/powerpoint/2010/main" val="2627144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pPr>
              <a:defRPr/>
            </a:pPr>
            <a:fld id="{59A54ACD-574D-AF4B-9040-23780ED560C4}" type="slidenum">
              <a:rPr lang="da-DK" smtClean="0"/>
              <a:pPr>
                <a:defRPr/>
              </a:pPr>
              <a:t>10</a:t>
            </a:fld>
            <a:endParaRPr lang="da-DK"/>
          </a:p>
        </p:txBody>
      </p:sp>
    </p:spTree>
    <p:extLst>
      <p:ext uri="{BB962C8B-B14F-4D97-AF65-F5344CB8AC3E}">
        <p14:creationId xmlns:p14="http://schemas.microsoft.com/office/powerpoint/2010/main" val="18125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pPr>
              <a:defRPr/>
            </a:pPr>
            <a:fld id="{59A54ACD-574D-AF4B-9040-23780ED560C4}" type="slidenum">
              <a:rPr lang="da-DK" smtClean="0"/>
              <a:pPr>
                <a:defRPr/>
              </a:pPr>
              <a:t>11</a:t>
            </a:fld>
            <a:endParaRPr lang="da-DK"/>
          </a:p>
        </p:txBody>
      </p:sp>
    </p:spTree>
    <p:extLst>
      <p:ext uri="{BB962C8B-B14F-4D97-AF65-F5344CB8AC3E}">
        <p14:creationId xmlns:p14="http://schemas.microsoft.com/office/powerpoint/2010/main" val="1033848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pPr>
              <a:defRPr/>
            </a:pPr>
            <a:fld id="{59A54ACD-574D-AF4B-9040-23780ED560C4}" type="slidenum">
              <a:rPr lang="da-DK" smtClean="0"/>
              <a:pPr>
                <a:defRPr/>
              </a:pPr>
              <a:t>13</a:t>
            </a:fld>
            <a:endParaRPr lang="da-DK"/>
          </a:p>
        </p:txBody>
      </p:sp>
    </p:spTree>
    <p:extLst>
      <p:ext uri="{BB962C8B-B14F-4D97-AF65-F5344CB8AC3E}">
        <p14:creationId xmlns:p14="http://schemas.microsoft.com/office/powerpoint/2010/main" val="1136774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pPr>
              <a:defRPr/>
            </a:pPr>
            <a:fld id="{59A54ACD-574D-AF4B-9040-23780ED560C4}" type="slidenum">
              <a:rPr lang="da-DK" smtClean="0"/>
              <a:pPr>
                <a:defRPr/>
              </a:pPr>
              <a:t>15</a:t>
            </a:fld>
            <a:endParaRPr lang="da-DK"/>
          </a:p>
        </p:txBody>
      </p:sp>
    </p:spTree>
    <p:extLst>
      <p:ext uri="{BB962C8B-B14F-4D97-AF65-F5344CB8AC3E}">
        <p14:creationId xmlns:p14="http://schemas.microsoft.com/office/powerpoint/2010/main" val="3319977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tement">
    <p:bg>
      <p:bgPr>
        <a:solidFill>
          <a:srgbClr val="C8C8C8"/>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4D1C621-8604-A34B-BC0E-AE10F1FC8812}"/>
              </a:ext>
            </a:extLst>
          </p:cNvPr>
          <p:cNvSpPr>
            <a:spLocks noGrp="1"/>
          </p:cNvSpPr>
          <p:nvPr>
            <p:ph type="pic" sz="quarter" idx="17" hasCustomPrompt="1"/>
          </p:nvPr>
        </p:nvSpPr>
        <p:spPr>
          <a:xfrm>
            <a:off x="0" y="0"/>
            <a:ext cx="12192000" cy="6858000"/>
          </a:xfrm>
        </p:spPr>
        <p:txBody>
          <a:bodyPr/>
          <a:lstStyle>
            <a:lvl1pPr marL="0" indent="0">
              <a:buNone/>
              <a:defRPr/>
            </a:lvl1pPr>
          </a:lstStyle>
          <a:p>
            <a:r>
              <a:rPr lang="en-US" dirty="0"/>
              <a:t>  </a:t>
            </a:r>
          </a:p>
        </p:txBody>
      </p:sp>
      <p:sp>
        <p:nvSpPr>
          <p:cNvPr id="16" name="Text Placeholder 10">
            <a:extLst>
              <a:ext uri="{FF2B5EF4-FFF2-40B4-BE49-F238E27FC236}">
                <a16:creationId xmlns:a16="http://schemas.microsoft.com/office/drawing/2014/main" id="{047080AF-C99D-2048-8CEF-43EBDCCC5F13}"/>
              </a:ext>
            </a:extLst>
          </p:cNvPr>
          <p:cNvSpPr>
            <a:spLocks noGrp="1"/>
          </p:cNvSpPr>
          <p:nvPr>
            <p:ph type="body" sz="quarter" idx="16" hasCustomPrompt="1"/>
          </p:nvPr>
        </p:nvSpPr>
        <p:spPr>
          <a:xfrm>
            <a:off x="1474800" y="174420"/>
            <a:ext cx="9242400" cy="6509160"/>
          </a:xfrm>
        </p:spPr>
        <p:txBody>
          <a:bodyPr anchor="ctr">
            <a:noAutofit/>
          </a:bodyPr>
          <a:lstStyle>
            <a:lvl1pPr marL="0" indent="0" algn="ctr">
              <a:lnSpc>
                <a:spcPts val="3480"/>
              </a:lnSpc>
              <a:spcBef>
                <a:spcPts val="0"/>
              </a:spcBef>
              <a:buNone/>
              <a:defRPr sz="3300" b="0" i="0">
                <a:solidFill>
                  <a:schemeClr val="tx1"/>
                </a:solidFill>
                <a:latin typeface="DM Sans Medium" pitchFamily="2" charset="77"/>
              </a:defRPr>
            </a:lvl1pPr>
          </a:lstStyle>
          <a:p>
            <a:pPr lvl="0"/>
            <a:r>
              <a:rPr lang="da-DK" noProof="0"/>
              <a:t>Statement kombineret med billede. Længden på tekst kan være op til 8 linjer. Det svarer til ca. 300 tegn.</a:t>
            </a:r>
          </a:p>
        </p:txBody>
      </p:sp>
      <p:sp>
        <p:nvSpPr>
          <p:cNvPr id="10" name="Text Placeholder 9">
            <a:extLst>
              <a:ext uri="{FF2B5EF4-FFF2-40B4-BE49-F238E27FC236}">
                <a16:creationId xmlns:a16="http://schemas.microsoft.com/office/drawing/2014/main" id="{D28B98FC-286F-4049-AAA5-BF4E91CA1198}"/>
              </a:ext>
            </a:extLst>
          </p:cNvPr>
          <p:cNvSpPr>
            <a:spLocks noGrp="1"/>
          </p:cNvSpPr>
          <p:nvPr>
            <p:ph type="body" sz="quarter" idx="14" hasCustomPrompt="1"/>
          </p:nvPr>
        </p:nvSpPr>
        <p:spPr>
          <a:xfrm>
            <a:off x="11963029" y="130599"/>
            <a:ext cx="90251" cy="565515"/>
          </a:xfrm>
          <a:custGeom>
            <a:avLst/>
            <a:gdLst>
              <a:gd name="connsiteX0" fmla="*/ 59440 w 270752"/>
              <a:gd name="connsiteY0" fmla="*/ 1846819 h 1885051"/>
              <a:gd name="connsiteX1" fmla="*/ 270752 w 270752"/>
              <a:gd name="connsiteY1" fmla="*/ 1846819 h 1885051"/>
              <a:gd name="connsiteX2" fmla="*/ 270752 w 270752"/>
              <a:gd name="connsiteY2" fmla="*/ 1885051 h 1885051"/>
              <a:gd name="connsiteX3" fmla="*/ 59440 w 270752"/>
              <a:gd name="connsiteY3" fmla="*/ 1885051 h 1885051"/>
              <a:gd name="connsiteX4" fmla="*/ 132100 w 270752"/>
              <a:gd name="connsiteY4" fmla="*/ 1699120 h 1885051"/>
              <a:gd name="connsiteX5" fmla="*/ 88108 w 270752"/>
              <a:gd name="connsiteY5" fmla="*/ 1732891 h 1885051"/>
              <a:gd name="connsiteX6" fmla="*/ 132100 w 270752"/>
              <a:gd name="connsiteY6" fmla="*/ 1766279 h 1885051"/>
              <a:gd name="connsiteX7" fmla="*/ 175724 w 270752"/>
              <a:gd name="connsiteY7" fmla="*/ 1732891 h 1885051"/>
              <a:gd name="connsiteX8" fmla="*/ 132100 w 270752"/>
              <a:gd name="connsiteY8" fmla="*/ 1699120 h 1885051"/>
              <a:gd name="connsiteX9" fmla="*/ 132720 w 270752"/>
              <a:gd name="connsiteY9" fmla="*/ 1660889 h 1885051"/>
              <a:gd name="connsiteX10" fmla="*/ 208472 w 270752"/>
              <a:gd name="connsiteY10" fmla="*/ 1723588 h 1885051"/>
              <a:gd name="connsiteX11" fmla="*/ 183756 w 270752"/>
              <a:gd name="connsiteY11" fmla="*/ 1766024 h 1885051"/>
              <a:gd name="connsiteX12" fmla="*/ 204640 w 270752"/>
              <a:gd name="connsiteY12" fmla="*/ 1766024 h 1885051"/>
              <a:gd name="connsiteX13" fmla="*/ 204640 w 270752"/>
              <a:gd name="connsiteY13" fmla="*/ 1803618 h 1885051"/>
              <a:gd name="connsiteX14" fmla="*/ 59440 w 270752"/>
              <a:gd name="connsiteY14" fmla="*/ 1803618 h 1885051"/>
              <a:gd name="connsiteX15" fmla="*/ 59440 w 270752"/>
              <a:gd name="connsiteY15" fmla="*/ 1766279 h 1885051"/>
              <a:gd name="connsiteX16" fmla="*/ 80696 w 270752"/>
              <a:gd name="connsiteY16" fmla="*/ 1766279 h 1885051"/>
              <a:gd name="connsiteX17" fmla="*/ 81560 w 270752"/>
              <a:gd name="connsiteY17" fmla="*/ 1766279 h 1885051"/>
              <a:gd name="connsiteX18" fmla="*/ 56844 w 270752"/>
              <a:gd name="connsiteY18" fmla="*/ 1723588 h 1885051"/>
              <a:gd name="connsiteX19" fmla="*/ 132720 w 270752"/>
              <a:gd name="connsiteY19" fmla="*/ 1660889 h 1885051"/>
              <a:gd name="connsiteX20" fmla="*/ 229848 w 270752"/>
              <a:gd name="connsiteY20" fmla="*/ 1499808 h 1885051"/>
              <a:gd name="connsiteX21" fmla="*/ 263216 w 270752"/>
              <a:gd name="connsiteY21" fmla="*/ 1500063 h 1885051"/>
              <a:gd name="connsiteX22" fmla="*/ 263216 w 270752"/>
              <a:gd name="connsiteY22" fmla="*/ 1692493 h 1885051"/>
              <a:gd name="connsiteX23" fmla="*/ 228860 w 270752"/>
              <a:gd name="connsiteY23" fmla="*/ 1692493 h 1885051"/>
              <a:gd name="connsiteX24" fmla="*/ 228860 w 270752"/>
              <a:gd name="connsiteY24" fmla="*/ 1616031 h 1885051"/>
              <a:gd name="connsiteX25" fmla="*/ 59440 w 270752"/>
              <a:gd name="connsiteY25" fmla="*/ 1616031 h 1885051"/>
              <a:gd name="connsiteX26" fmla="*/ 59440 w 270752"/>
              <a:gd name="connsiteY26" fmla="*/ 1576270 h 1885051"/>
              <a:gd name="connsiteX27" fmla="*/ 229848 w 270752"/>
              <a:gd name="connsiteY27" fmla="*/ 1576270 h 1885051"/>
              <a:gd name="connsiteX28" fmla="*/ 218356 w 270752"/>
              <a:gd name="connsiteY28" fmla="*/ 1291703 h 1885051"/>
              <a:gd name="connsiteX29" fmla="*/ 186472 w 270752"/>
              <a:gd name="connsiteY29" fmla="*/ 1312985 h 1885051"/>
              <a:gd name="connsiteX30" fmla="*/ 217740 w 270752"/>
              <a:gd name="connsiteY30" fmla="*/ 1338473 h 1885051"/>
              <a:gd name="connsiteX31" fmla="*/ 238048 w 270752"/>
              <a:gd name="connsiteY31" fmla="*/ 1318095 h 1885051"/>
              <a:gd name="connsiteX32" fmla="*/ 218356 w 270752"/>
              <a:gd name="connsiteY32" fmla="*/ 1292340 h 1885051"/>
              <a:gd name="connsiteX33" fmla="*/ 114304 w 270752"/>
              <a:gd name="connsiteY33" fmla="*/ 1271568 h 1885051"/>
              <a:gd name="connsiteX34" fmla="*/ 114320 w 270752"/>
              <a:gd name="connsiteY34" fmla="*/ 1271575 h 1885051"/>
              <a:gd name="connsiteX35" fmla="*/ 112064 w 270752"/>
              <a:gd name="connsiteY35" fmla="*/ 1271711 h 1885051"/>
              <a:gd name="connsiteX36" fmla="*/ 88604 w 270752"/>
              <a:gd name="connsiteY36" fmla="*/ 1301516 h 1885051"/>
              <a:gd name="connsiteX37" fmla="*/ 111216 w 270752"/>
              <a:gd name="connsiteY37" fmla="*/ 1345354 h 1885051"/>
              <a:gd name="connsiteX38" fmla="*/ 151380 w 270752"/>
              <a:gd name="connsiteY38" fmla="*/ 1302026 h 1885051"/>
              <a:gd name="connsiteX39" fmla="*/ 135160 w 270752"/>
              <a:gd name="connsiteY39" fmla="*/ 1280728 h 1885051"/>
              <a:gd name="connsiteX40" fmla="*/ 114320 w 270752"/>
              <a:gd name="connsiteY40" fmla="*/ 1271575 h 1885051"/>
              <a:gd name="connsiteX41" fmla="*/ 114432 w 270752"/>
              <a:gd name="connsiteY41" fmla="*/ 1271568 h 1885051"/>
              <a:gd name="connsiteX42" fmla="*/ 110724 w 270752"/>
              <a:gd name="connsiteY42" fmla="*/ 1233082 h 1885051"/>
              <a:gd name="connsiteX43" fmla="*/ 172512 w 270752"/>
              <a:gd name="connsiteY43" fmla="*/ 1280489 h 1885051"/>
              <a:gd name="connsiteX44" fmla="*/ 218976 w 270752"/>
              <a:gd name="connsiteY44" fmla="*/ 1255893 h 1885051"/>
              <a:gd name="connsiteX45" fmla="*/ 267168 w 270752"/>
              <a:gd name="connsiteY45" fmla="*/ 1314259 h 1885051"/>
              <a:gd name="connsiteX46" fmla="*/ 218976 w 270752"/>
              <a:gd name="connsiteY46" fmla="*/ 1374028 h 1885051"/>
              <a:gd name="connsiteX47" fmla="*/ 167568 w 270752"/>
              <a:gd name="connsiteY47" fmla="*/ 1333757 h 1885051"/>
              <a:gd name="connsiteX48" fmla="*/ 135192 w 270752"/>
              <a:gd name="connsiteY48" fmla="*/ 1367528 h 1885051"/>
              <a:gd name="connsiteX49" fmla="*/ 173004 w 270752"/>
              <a:gd name="connsiteY49" fmla="*/ 1403593 h 1885051"/>
              <a:gd name="connsiteX50" fmla="*/ 173004 w 270752"/>
              <a:gd name="connsiteY50" fmla="*/ 1447176 h 1885051"/>
              <a:gd name="connsiteX51" fmla="*/ 112328 w 270752"/>
              <a:gd name="connsiteY51" fmla="*/ 1390212 h 1885051"/>
              <a:gd name="connsiteX52" fmla="*/ 59560 w 270752"/>
              <a:gd name="connsiteY52" fmla="*/ 1445392 h 1885051"/>
              <a:gd name="connsiteX53" fmla="*/ 59560 w 270752"/>
              <a:gd name="connsiteY53" fmla="*/ 1400025 h 1885051"/>
              <a:gd name="connsiteX54" fmla="*/ 89220 w 270752"/>
              <a:gd name="connsiteY54" fmla="*/ 1369057 h 1885051"/>
              <a:gd name="connsiteX55" fmla="*/ 56224 w 270752"/>
              <a:gd name="connsiteY55" fmla="*/ 1300624 h 1885051"/>
              <a:gd name="connsiteX56" fmla="*/ 110724 w 270752"/>
              <a:gd name="connsiteY56" fmla="*/ 1233082 h 1885051"/>
              <a:gd name="connsiteX57" fmla="*/ 150512 w 270752"/>
              <a:gd name="connsiteY57" fmla="*/ 1022556 h 1885051"/>
              <a:gd name="connsiteX58" fmla="*/ 150512 w 270752"/>
              <a:gd name="connsiteY58" fmla="*/ 1087676 h 1885051"/>
              <a:gd name="connsiteX59" fmla="*/ 171800 w 270752"/>
              <a:gd name="connsiteY59" fmla="*/ 1077625 h 1885051"/>
              <a:gd name="connsiteX60" fmla="*/ 180300 w 270752"/>
              <a:gd name="connsiteY60" fmla="*/ 1055492 h 1885051"/>
              <a:gd name="connsiteX61" fmla="*/ 180420 w 270752"/>
              <a:gd name="connsiteY61" fmla="*/ 1055817 h 1885051"/>
              <a:gd name="connsiteX62" fmla="*/ 180420 w 270752"/>
              <a:gd name="connsiteY62" fmla="*/ 1055180 h 1885051"/>
              <a:gd name="connsiteX63" fmla="*/ 180300 w 270752"/>
              <a:gd name="connsiteY63" fmla="*/ 1055492 h 1885051"/>
              <a:gd name="connsiteX64" fmla="*/ 171988 w 270752"/>
              <a:gd name="connsiteY64" fmla="*/ 1032950 h 1885051"/>
              <a:gd name="connsiteX65" fmla="*/ 150512 w 270752"/>
              <a:gd name="connsiteY65" fmla="*/ 1022556 h 1885051"/>
              <a:gd name="connsiteX66" fmla="*/ 132224 w 270752"/>
              <a:gd name="connsiteY66" fmla="*/ 984452 h 1885051"/>
              <a:gd name="connsiteX67" fmla="*/ 208592 w 270752"/>
              <a:gd name="connsiteY67" fmla="*/ 1055817 h 1885051"/>
              <a:gd name="connsiteX68" fmla="*/ 132472 w 270752"/>
              <a:gd name="connsiteY68" fmla="*/ 1126545 h 1885051"/>
              <a:gd name="connsiteX69" fmla="*/ 126416 w 270752"/>
              <a:gd name="connsiteY69" fmla="*/ 1126545 h 1885051"/>
              <a:gd name="connsiteX70" fmla="*/ 126416 w 270752"/>
              <a:gd name="connsiteY70" fmla="*/ 1022046 h 1885051"/>
              <a:gd name="connsiteX71" fmla="*/ 86504 w 270752"/>
              <a:gd name="connsiteY71" fmla="*/ 1058748 h 1885051"/>
              <a:gd name="connsiteX72" fmla="*/ 100588 w 270752"/>
              <a:gd name="connsiteY72" fmla="*/ 1088951 h 1885051"/>
              <a:gd name="connsiteX73" fmla="*/ 100588 w 270752"/>
              <a:gd name="connsiteY73" fmla="*/ 1125653 h 1885051"/>
              <a:gd name="connsiteX74" fmla="*/ 55856 w 270752"/>
              <a:gd name="connsiteY74" fmla="*/ 1058748 h 1885051"/>
              <a:gd name="connsiteX75" fmla="*/ 132224 w 270752"/>
              <a:gd name="connsiteY75" fmla="*/ 984452 h 1885051"/>
              <a:gd name="connsiteX76" fmla="*/ 98860 w 270752"/>
              <a:gd name="connsiteY76" fmla="*/ 823626 h 1885051"/>
              <a:gd name="connsiteX77" fmla="*/ 98860 w 270752"/>
              <a:gd name="connsiteY77" fmla="*/ 861858 h 1885051"/>
              <a:gd name="connsiteX78" fmla="*/ 83784 w 270752"/>
              <a:gd name="connsiteY78" fmla="*/ 895883 h 1885051"/>
              <a:gd name="connsiteX79" fmla="*/ 99600 w 270752"/>
              <a:gd name="connsiteY79" fmla="*/ 922263 h 1885051"/>
              <a:gd name="connsiteX80" fmla="*/ 116284 w 270752"/>
              <a:gd name="connsiteY80" fmla="*/ 900981 h 1885051"/>
              <a:gd name="connsiteX81" fmla="*/ 118260 w 270752"/>
              <a:gd name="connsiteY81" fmla="*/ 882248 h 1885051"/>
              <a:gd name="connsiteX82" fmla="*/ 163612 w 270752"/>
              <a:gd name="connsiteY82" fmla="*/ 827450 h 1885051"/>
              <a:gd name="connsiteX83" fmla="*/ 208720 w 270752"/>
              <a:gd name="connsiteY83" fmla="*/ 889257 h 1885051"/>
              <a:gd name="connsiteX84" fmla="*/ 168184 w 270752"/>
              <a:gd name="connsiteY84" fmla="*/ 957435 h 1885051"/>
              <a:gd name="connsiteX85" fmla="*/ 168184 w 270752"/>
              <a:gd name="connsiteY85" fmla="*/ 920096 h 1885051"/>
              <a:gd name="connsiteX86" fmla="*/ 180544 w 270752"/>
              <a:gd name="connsiteY86" fmla="*/ 889639 h 1885051"/>
              <a:gd name="connsiteX87" fmla="*/ 165344 w 270752"/>
              <a:gd name="connsiteY87" fmla="*/ 864151 h 1885051"/>
              <a:gd name="connsiteX88" fmla="*/ 150020 w 270752"/>
              <a:gd name="connsiteY88" fmla="*/ 885561 h 1885051"/>
              <a:gd name="connsiteX89" fmla="*/ 148288 w 270752"/>
              <a:gd name="connsiteY89" fmla="*/ 903275 h 1885051"/>
              <a:gd name="connsiteX90" fmla="*/ 101084 w 270752"/>
              <a:gd name="connsiteY90" fmla="*/ 959857 h 1885051"/>
              <a:gd name="connsiteX91" fmla="*/ 54868 w 270752"/>
              <a:gd name="connsiteY91" fmla="*/ 896138 h 1885051"/>
              <a:gd name="connsiteX92" fmla="*/ 98860 w 270752"/>
              <a:gd name="connsiteY92" fmla="*/ 823626 h 1885051"/>
              <a:gd name="connsiteX93" fmla="*/ 204640 w 270752"/>
              <a:gd name="connsiteY93" fmla="*/ 655154 h 1885051"/>
              <a:gd name="connsiteX94" fmla="*/ 204640 w 270752"/>
              <a:gd name="connsiteY94" fmla="*/ 697209 h 1885051"/>
              <a:gd name="connsiteX95" fmla="*/ 108868 w 270752"/>
              <a:gd name="connsiteY95" fmla="*/ 735440 h 1885051"/>
              <a:gd name="connsiteX96" fmla="*/ 204640 w 270752"/>
              <a:gd name="connsiteY96" fmla="*/ 773544 h 1885051"/>
              <a:gd name="connsiteX97" fmla="*/ 204640 w 270752"/>
              <a:gd name="connsiteY97" fmla="*/ 811775 h 1885051"/>
              <a:gd name="connsiteX98" fmla="*/ 0 w 270752"/>
              <a:gd name="connsiteY98" fmla="*/ 730470 h 1885051"/>
              <a:gd name="connsiteX99" fmla="*/ 0 w 270752"/>
              <a:gd name="connsiteY99" fmla="*/ 692239 h 1885051"/>
              <a:gd name="connsiteX100" fmla="*/ 60920 w 270752"/>
              <a:gd name="connsiteY100" fmla="*/ 716452 h 1885051"/>
              <a:gd name="connsiteX101" fmla="*/ 59440 w 270752"/>
              <a:gd name="connsiteY101" fmla="*/ 593220 h 1885051"/>
              <a:gd name="connsiteX102" fmla="*/ 270752 w 270752"/>
              <a:gd name="connsiteY102" fmla="*/ 593220 h 1885051"/>
              <a:gd name="connsiteX103" fmla="*/ 270752 w 270752"/>
              <a:gd name="connsiteY103" fmla="*/ 631451 h 1885051"/>
              <a:gd name="connsiteX104" fmla="*/ 59440 w 270752"/>
              <a:gd name="connsiteY104" fmla="*/ 631451 h 1885051"/>
              <a:gd name="connsiteX105" fmla="*/ 132100 w 270752"/>
              <a:gd name="connsiteY105" fmla="*/ 446030 h 1885051"/>
              <a:gd name="connsiteX106" fmla="*/ 88108 w 270752"/>
              <a:gd name="connsiteY106" fmla="*/ 479291 h 1885051"/>
              <a:gd name="connsiteX107" fmla="*/ 132100 w 270752"/>
              <a:gd name="connsiteY107" fmla="*/ 512807 h 1885051"/>
              <a:gd name="connsiteX108" fmla="*/ 132100 w 270752"/>
              <a:gd name="connsiteY108" fmla="*/ 513317 h 1885051"/>
              <a:gd name="connsiteX109" fmla="*/ 175724 w 270752"/>
              <a:gd name="connsiteY109" fmla="*/ 479801 h 1885051"/>
              <a:gd name="connsiteX110" fmla="*/ 132100 w 270752"/>
              <a:gd name="connsiteY110" fmla="*/ 446030 h 1885051"/>
              <a:gd name="connsiteX111" fmla="*/ 132720 w 270752"/>
              <a:gd name="connsiteY111" fmla="*/ 407162 h 1885051"/>
              <a:gd name="connsiteX112" fmla="*/ 208472 w 270752"/>
              <a:gd name="connsiteY112" fmla="*/ 469988 h 1885051"/>
              <a:gd name="connsiteX113" fmla="*/ 183756 w 270752"/>
              <a:gd name="connsiteY113" fmla="*/ 512297 h 1885051"/>
              <a:gd name="connsiteX114" fmla="*/ 204640 w 270752"/>
              <a:gd name="connsiteY114" fmla="*/ 512297 h 1885051"/>
              <a:gd name="connsiteX115" fmla="*/ 204640 w 270752"/>
              <a:gd name="connsiteY115" fmla="*/ 550529 h 1885051"/>
              <a:gd name="connsiteX116" fmla="*/ 59440 w 270752"/>
              <a:gd name="connsiteY116" fmla="*/ 550529 h 1885051"/>
              <a:gd name="connsiteX117" fmla="*/ 59440 w 270752"/>
              <a:gd name="connsiteY117" fmla="*/ 513317 h 1885051"/>
              <a:gd name="connsiteX118" fmla="*/ 80696 w 270752"/>
              <a:gd name="connsiteY118" fmla="*/ 513317 h 1885051"/>
              <a:gd name="connsiteX119" fmla="*/ 81560 w 270752"/>
              <a:gd name="connsiteY119" fmla="*/ 512680 h 1885051"/>
              <a:gd name="connsiteX120" fmla="*/ 56844 w 270752"/>
              <a:gd name="connsiteY120" fmla="*/ 469988 h 1885051"/>
              <a:gd name="connsiteX121" fmla="*/ 132720 w 270752"/>
              <a:gd name="connsiteY121" fmla="*/ 407162 h 1885051"/>
              <a:gd name="connsiteX122" fmla="*/ 59440 w 270752"/>
              <a:gd name="connsiteY122" fmla="*/ 235122 h 1885051"/>
              <a:gd name="connsiteX123" fmla="*/ 204024 w 270752"/>
              <a:gd name="connsiteY123" fmla="*/ 235122 h 1885051"/>
              <a:gd name="connsiteX124" fmla="*/ 204024 w 270752"/>
              <a:gd name="connsiteY124" fmla="*/ 273353 h 1885051"/>
              <a:gd name="connsiteX125" fmla="*/ 183136 w 270752"/>
              <a:gd name="connsiteY125" fmla="*/ 273353 h 1885051"/>
              <a:gd name="connsiteX126" fmla="*/ 207852 w 270752"/>
              <a:gd name="connsiteY126" fmla="*/ 317191 h 1885051"/>
              <a:gd name="connsiteX127" fmla="*/ 147300 w 270752"/>
              <a:gd name="connsiteY127" fmla="*/ 373773 h 1885051"/>
              <a:gd name="connsiteX128" fmla="*/ 59440 w 270752"/>
              <a:gd name="connsiteY128" fmla="*/ 373773 h 1885051"/>
              <a:gd name="connsiteX129" fmla="*/ 59440 w 270752"/>
              <a:gd name="connsiteY129" fmla="*/ 335542 h 1885051"/>
              <a:gd name="connsiteX130" fmla="*/ 141492 w 270752"/>
              <a:gd name="connsiteY130" fmla="*/ 335542 h 1885051"/>
              <a:gd name="connsiteX131" fmla="*/ 175968 w 270752"/>
              <a:gd name="connsiteY131" fmla="*/ 304830 h 1885051"/>
              <a:gd name="connsiteX132" fmla="*/ 141492 w 270752"/>
              <a:gd name="connsiteY132" fmla="*/ 273098 h 1885051"/>
              <a:gd name="connsiteX133" fmla="*/ 59440 w 270752"/>
              <a:gd name="connsiteY133" fmla="*/ 273353 h 1885051"/>
              <a:gd name="connsiteX134" fmla="*/ 134696 w 270752"/>
              <a:gd name="connsiteY134" fmla="*/ 70473 h 1885051"/>
              <a:gd name="connsiteX135" fmla="*/ 134696 w 270752"/>
              <a:gd name="connsiteY135" fmla="*/ 136230 h 1885051"/>
              <a:gd name="connsiteX136" fmla="*/ 215640 w 270752"/>
              <a:gd name="connsiteY136" fmla="*/ 103352 h 1885051"/>
              <a:gd name="connsiteX137" fmla="*/ 59440 w 270752"/>
              <a:gd name="connsiteY137" fmla="*/ 0 h 1885051"/>
              <a:gd name="connsiteX138" fmla="*/ 264080 w 270752"/>
              <a:gd name="connsiteY138" fmla="*/ 84109 h 1885051"/>
              <a:gd name="connsiteX139" fmla="*/ 264080 w 270752"/>
              <a:gd name="connsiteY139" fmla="*/ 124634 h 1885051"/>
              <a:gd name="connsiteX140" fmla="*/ 59440 w 270752"/>
              <a:gd name="connsiteY140" fmla="*/ 208742 h 1885051"/>
              <a:gd name="connsiteX141" fmla="*/ 59440 w 270752"/>
              <a:gd name="connsiteY141" fmla="*/ 166688 h 1885051"/>
              <a:gd name="connsiteX142" fmla="*/ 101332 w 270752"/>
              <a:gd name="connsiteY142" fmla="*/ 149866 h 1885051"/>
              <a:gd name="connsiteX143" fmla="*/ 101332 w 270752"/>
              <a:gd name="connsiteY143" fmla="*/ 56837 h 1885051"/>
              <a:gd name="connsiteX144" fmla="*/ 59440 w 270752"/>
              <a:gd name="connsiteY144" fmla="*/ 40015 h 1885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270752" h="1885051">
                <a:moveTo>
                  <a:pt x="59440" y="1846819"/>
                </a:moveTo>
                <a:lnTo>
                  <a:pt x="270752" y="1846819"/>
                </a:lnTo>
                <a:lnTo>
                  <a:pt x="270752" y="1885051"/>
                </a:lnTo>
                <a:lnTo>
                  <a:pt x="59440" y="1885051"/>
                </a:lnTo>
                <a:close/>
                <a:moveTo>
                  <a:pt x="132100" y="1699120"/>
                </a:moveTo>
                <a:cubicBezTo>
                  <a:pt x="106272" y="1699120"/>
                  <a:pt x="88108" y="1712246"/>
                  <a:pt x="88108" y="1732891"/>
                </a:cubicBezTo>
                <a:cubicBezTo>
                  <a:pt x="88108" y="1753535"/>
                  <a:pt x="106272" y="1766279"/>
                  <a:pt x="132100" y="1766279"/>
                </a:cubicBezTo>
                <a:cubicBezTo>
                  <a:pt x="157560" y="1766279"/>
                  <a:pt x="175724" y="1754555"/>
                  <a:pt x="175724" y="1732891"/>
                </a:cubicBezTo>
                <a:cubicBezTo>
                  <a:pt x="175724" y="1711226"/>
                  <a:pt x="157928" y="1699120"/>
                  <a:pt x="132100" y="1699120"/>
                </a:cubicBezTo>
                <a:close/>
                <a:moveTo>
                  <a:pt x="132720" y="1660889"/>
                </a:moveTo>
                <a:cubicBezTo>
                  <a:pt x="180048" y="1660889"/>
                  <a:pt x="208472" y="1687778"/>
                  <a:pt x="208472" y="1723588"/>
                </a:cubicBezTo>
                <a:cubicBezTo>
                  <a:pt x="209100" y="1741531"/>
                  <a:pt x="199412" y="1758174"/>
                  <a:pt x="183756" y="1766024"/>
                </a:cubicBezTo>
                <a:lnTo>
                  <a:pt x="204640" y="1766024"/>
                </a:lnTo>
                <a:lnTo>
                  <a:pt x="204640" y="1803618"/>
                </a:lnTo>
                <a:lnTo>
                  <a:pt x="59440" y="1803618"/>
                </a:lnTo>
                <a:lnTo>
                  <a:pt x="59440" y="1766279"/>
                </a:lnTo>
                <a:lnTo>
                  <a:pt x="80696" y="1766279"/>
                </a:lnTo>
                <a:lnTo>
                  <a:pt x="81560" y="1766279"/>
                </a:lnTo>
                <a:cubicBezTo>
                  <a:pt x="65888" y="1758314"/>
                  <a:pt x="56208" y="1741594"/>
                  <a:pt x="56844" y="1723588"/>
                </a:cubicBezTo>
                <a:cubicBezTo>
                  <a:pt x="56844" y="1687778"/>
                  <a:pt x="85392" y="1660889"/>
                  <a:pt x="132720" y="1660889"/>
                </a:cubicBezTo>
                <a:close/>
                <a:moveTo>
                  <a:pt x="229848" y="1499808"/>
                </a:moveTo>
                <a:lnTo>
                  <a:pt x="263216" y="1500063"/>
                </a:lnTo>
                <a:lnTo>
                  <a:pt x="263216" y="1692493"/>
                </a:lnTo>
                <a:lnTo>
                  <a:pt x="228860" y="1692493"/>
                </a:lnTo>
                <a:lnTo>
                  <a:pt x="228860" y="1616031"/>
                </a:lnTo>
                <a:lnTo>
                  <a:pt x="59440" y="1616031"/>
                </a:lnTo>
                <a:lnTo>
                  <a:pt x="59440" y="1576270"/>
                </a:lnTo>
                <a:lnTo>
                  <a:pt x="229848" y="1576270"/>
                </a:lnTo>
                <a:close/>
                <a:moveTo>
                  <a:pt x="218356" y="1291703"/>
                </a:moveTo>
                <a:cubicBezTo>
                  <a:pt x="206496" y="1291703"/>
                  <a:pt x="196732" y="1302026"/>
                  <a:pt x="186472" y="1312985"/>
                </a:cubicBezTo>
                <a:cubicBezTo>
                  <a:pt x="195372" y="1327258"/>
                  <a:pt x="204516" y="1338473"/>
                  <a:pt x="217740" y="1338473"/>
                </a:cubicBezTo>
                <a:cubicBezTo>
                  <a:pt x="228328" y="1337491"/>
                  <a:pt x="236800" y="1328991"/>
                  <a:pt x="238048" y="1318095"/>
                </a:cubicBezTo>
                <a:cubicBezTo>
                  <a:pt x="239508" y="1305377"/>
                  <a:pt x="230692" y="1293844"/>
                  <a:pt x="218356" y="1292340"/>
                </a:cubicBezTo>
                <a:close/>
                <a:moveTo>
                  <a:pt x="114304" y="1271568"/>
                </a:moveTo>
                <a:lnTo>
                  <a:pt x="114320" y="1271575"/>
                </a:lnTo>
                <a:lnTo>
                  <a:pt x="112064" y="1271711"/>
                </a:lnTo>
                <a:cubicBezTo>
                  <a:pt x="97604" y="1273260"/>
                  <a:pt x="87100" y="1286606"/>
                  <a:pt x="88604" y="1301516"/>
                </a:cubicBezTo>
                <a:cubicBezTo>
                  <a:pt x="88604" y="1318083"/>
                  <a:pt x="96636" y="1330444"/>
                  <a:pt x="111216" y="1345354"/>
                </a:cubicBezTo>
                <a:lnTo>
                  <a:pt x="151380" y="1302026"/>
                </a:lnTo>
                <a:cubicBezTo>
                  <a:pt x="146004" y="1293934"/>
                  <a:pt x="140968" y="1286319"/>
                  <a:pt x="135160" y="1280728"/>
                </a:cubicBezTo>
                <a:lnTo>
                  <a:pt x="114320" y="1271575"/>
                </a:lnTo>
                <a:lnTo>
                  <a:pt x="114432" y="1271568"/>
                </a:lnTo>
                <a:close/>
                <a:moveTo>
                  <a:pt x="110724" y="1233082"/>
                </a:moveTo>
                <a:cubicBezTo>
                  <a:pt x="141120" y="1233082"/>
                  <a:pt x="158672" y="1256148"/>
                  <a:pt x="172512" y="1280489"/>
                </a:cubicBezTo>
                <a:cubicBezTo>
                  <a:pt x="184168" y="1266190"/>
                  <a:pt x="200912" y="1257327"/>
                  <a:pt x="218976" y="1255893"/>
                </a:cubicBezTo>
                <a:cubicBezTo>
                  <a:pt x="245912" y="1255893"/>
                  <a:pt x="267168" y="1279342"/>
                  <a:pt x="267168" y="1314259"/>
                </a:cubicBezTo>
                <a:cubicBezTo>
                  <a:pt x="267168" y="1352363"/>
                  <a:pt x="247396" y="1374028"/>
                  <a:pt x="218976" y="1374028"/>
                </a:cubicBezTo>
                <a:cubicBezTo>
                  <a:pt x="194012" y="1374028"/>
                  <a:pt x="178440" y="1352363"/>
                  <a:pt x="167568" y="1333757"/>
                </a:cubicBezTo>
                <a:lnTo>
                  <a:pt x="135192" y="1367528"/>
                </a:lnTo>
                <a:lnTo>
                  <a:pt x="173004" y="1403593"/>
                </a:lnTo>
                <a:lnTo>
                  <a:pt x="173004" y="1447176"/>
                </a:lnTo>
                <a:lnTo>
                  <a:pt x="112328" y="1390212"/>
                </a:lnTo>
                <a:lnTo>
                  <a:pt x="59560" y="1445392"/>
                </a:lnTo>
                <a:lnTo>
                  <a:pt x="59560" y="1400025"/>
                </a:lnTo>
                <a:lnTo>
                  <a:pt x="89220" y="1369057"/>
                </a:lnTo>
                <a:cubicBezTo>
                  <a:pt x="70312" y="1350069"/>
                  <a:pt x="56224" y="1331336"/>
                  <a:pt x="56224" y="1300624"/>
                </a:cubicBezTo>
                <a:cubicBezTo>
                  <a:pt x="56224" y="1260099"/>
                  <a:pt x="77480" y="1233082"/>
                  <a:pt x="110724" y="1233082"/>
                </a:cubicBezTo>
                <a:close/>
                <a:moveTo>
                  <a:pt x="150512" y="1022556"/>
                </a:moveTo>
                <a:lnTo>
                  <a:pt x="150512" y="1087676"/>
                </a:lnTo>
                <a:cubicBezTo>
                  <a:pt x="158916" y="1087267"/>
                  <a:pt x="166412" y="1083479"/>
                  <a:pt x="171800" y="1077625"/>
                </a:cubicBezTo>
                <a:lnTo>
                  <a:pt x="180300" y="1055492"/>
                </a:lnTo>
                <a:lnTo>
                  <a:pt x="180420" y="1055817"/>
                </a:lnTo>
                <a:lnTo>
                  <a:pt x="180420" y="1055180"/>
                </a:lnTo>
                <a:lnTo>
                  <a:pt x="180300" y="1055492"/>
                </a:lnTo>
                <a:lnTo>
                  <a:pt x="171988" y="1032950"/>
                </a:lnTo>
                <a:cubicBezTo>
                  <a:pt x="166596" y="1026953"/>
                  <a:pt x="159032" y="1023035"/>
                  <a:pt x="150512" y="1022556"/>
                </a:cubicBezTo>
                <a:close/>
                <a:moveTo>
                  <a:pt x="132224" y="984452"/>
                </a:moveTo>
                <a:cubicBezTo>
                  <a:pt x="177208" y="984452"/>
                  <a:pt x="208592" y="1012488"/>
                  <a:pt x="208592" y="1055817"/>
                </a:cubicBezTo>
                <a:cubicBezTo>
                  <a:pt x="208592" y="1098636"/>
                  <a:pt x="178688" y="1126545"/>
                  <a:pt x="132472" y="1126545"/>
                </a:cubicBezTo>
                <a:lnTo>
                  <a:pt x="126416" y="1126545"/>
                </a:lnTo>
                <a:lnTo>
                  <a:pt x="126416" y="1022046"/>
                </a:lnTo>
                <a:cubicBezTo>
                  <a:pt x="103432" y="1023193"/>
                  <a:pt x="86504" y="1036192"/>
                  <a:pt x="86504" y="1058748"/>
                </a:cubicBezTo>
                <a:cubicBezTo>
                  <a:pt x="85680" y="1070677"/>
                  <a:pt x="91040" y="1082166"/>
                  <a:pt x="100588" y="1088951"/>
                </a:cubicBezTo>
                <a:lnTo>
                  <a:pt x="100588" y="1125653"/>
                </a:lnTo>
                <a:cubicBezTo>
                  <a:pt x="85636" y="1123231"/>
                  <a:pt x="55856" y="1107047"/>
                  <a:pt x="55856" y="1058748"/>
                </a:cubicBezTo>
                <a:cubicBezTo>
                  <a:pt x="55856" y="1012871"/>
                  <a:pt x="87244" y="984452"/>
                  <a:pt x="132224" y="984452"/>
                </a:cubicBezTo>
                <a:close/>
                <a:moveTo>
                  <a:pt x="98860" y="823626"/>
                </a:moveTo>
                <a:lnTo>
                  <a:pt x="98860" y="861858"/>
                </a:lnTo>
                <a:cubicBezTo>
                  <a:pt x="87916" y="869274"/>
                  <a:pt x="82056" y="882497"/>
                  <a:pt x="83784" y="895883"/>
                </a:cubicBezTo>
                <a:cubicBezTo>
                  <a:pt x="83784" y="913342"/>
                  <a:pt x="89840" y="922263"/>
                  <a:pt x="99600" y="922263"/>
                </a:cubicBezTo>
                <a:cubicBezTo>
                  <a:pt x="109364" y="922263"/>
                  <a:pt x="114552" y="916910"/>
                  <a:pt x="116284" y="900981"/>
                </a:cubicBezTo>
                <a:lnTo>
                  <a:pt x="118260" y="882248"/>
                </a:lnTo>
                <a:cubicBezTo>
                  <a:pt x="121720" y="850516"/>
                  <a:pt x="135684" y="827450"/>
                  <a:pt x="163612" y="827450"/>
                </a:cubicBezTo>
                <a:cubicBezTo>
                  <a:pt x="191540" y="827450"/>
                  <a:pt x="208720" y="852300"/>
                  <a:pt x="208720" y="889257"/>
                </a:cubicBezTo>
                <a:cubicBezTo>
                  <a:pt x="208720" y="940486"/>
                  <a:pt x="181780" y="954122"/>
                  <a:pt x="168184" y="957435"/>
                </a:cubicBezTo>
                <a:lnTo>
                  <a:pt x="168184" y="920096"/>
                </a:lnTo>
                <a:cubicBezTo>
                  <a:pt x="177088" y="912793"/>
                  <a:pt x="181748" y="901303"/>
                  <a:pt x="180544" y="889639"/>
                </a:cubicBezTo>
                <a:cubicBezTo>
                  <a:pt x="180544" y="872562"/>
                  <a:pt x="174612" y="864151"/>
                  <a:pt x="165344" y="864151"/>
                </a:cubicBezTo>
                <a:cubicBezTo>
                  <a:pt x="156076" y="864151"/>
                  <a:pt x="151504" y="871288"/>
                  <a:pt x="150020" y="885561"/>
                </a:cubicBezTo>
                <a:lnTo>
                  <a:pt x="148288" y="903275"/>
                </a:lnTo>
                <a:cubicBezTo>
                  <a:pt x="144952" y="943035"/>
                  <a:pt x="128640" y="959857"/>
                  <a:pt x="101084" y="959857"/>
                </a:cubicBezTo>
                <a:cubicBezTo>
                  <a:pt x="73528" y="959857"/>
                  <a:pt x="54868" y="938192"/>
                  <a:pt x="54868" y="896138"/>
                </a:cubicBezTo>
                <a:cubicBezTo>
                  <a:pt x="54868" y="843124"/>
                  <a:pt x="84524" y="825920"/>
                  <a:pt x="98860" y="823626"/>
                </a:cubicBezTo>
                <a:close/>
                <a:moveTo>
                  <a:pt x="204640" y="655154"/>
                </a:moveTo>
                <a:lnTo>
                  <a:pt x="204640" y="697209"/>
                </a:lnTo>
                <a:lnTo>
                  <a:pt x="108868" y="735440"/>
                </a:lnTo>
                <a:lnTo>
                  <a:pt x="204640" y="773544"/>
                </a:lnTo>
                <a:lnTo>
                  <a:pt x="204640" y="811775"/>
                </a:lnTo>
                <a:lnTo>
                  <a:pt x="0" y="730470"/>
                </a:lnTo>
                <a:lnTo>
                  <a:pt x="0" y="692239"/>
                </a:lnTo>
                <a:lnTo>
                  <a:pt x="60920" y="716452"/>
                </a:lnTo>
                <a:close/>
                <a:moveTo>
                  <a:pt x="59440" y="593220"/>
                </a:moveTo>
                <a:lnTo>
                  <a:pt x="270752" y="593220"/>
                </a:lnTo>
                <a:lnTo>
                  <a:pt x="270752" y="631451"/>
                </a:lnTo>
                <a:lnTo>
                  <a:pt x="59440" y="631451"/>
                </a:lnTo>
                <a:close/>
                <a:moveTo>
                  <a:pt x="132100" y="446030"/>
                </a:moveTo>
                <a:cubicBezTo>
                  <a:pt x="106272" y="446030"/>
                  <a:pt x="88108" y="458519"/>
                  <a:pt x="88108" y="479291"/>
                </a:cubicBezTo>
                <a:cubicBezTo>
                  <a:pt x="88108" y="500063"/>
                  <a:pt x="106272" y="512807"/>
                  <a:pt x="132100" y="512807"/>
                </a:cubicBezTo>
                <a:lnTo>
                  <a:pt x="132100" y="513317"/>
                </a:lnTo>
                <a:cubicBezTo>
                  <a:pt x="157560" y="513317"/>
                  <a:pt x="175724" y="500828"/>
                  <a:pt x="175724" y="479801"/>
                </a:cubicBezTo>
                <a:cubicBezTo>
                  <a:pt x="175724" y="458774"/>
                  <a:pt x="157928" y="446030"/>
                  <a:pt x="132100" y="446030"/>
                </a:cubicBezTo>
                <a:close/>
                <a:moveTo>
                  <a:pt x="132720" y="407162"/>
                </a:moveTo>
                <a:cubicBezTo>
                  <a:pt x="180048" y="407162"/>
                  <a:pt x="208472" y="434178"/>
                  <a:pt x="208472" y="469988"/>
                </a:cubicBezTo>
                <a:cubicBezTo>
                  <a:pt x="209116" y="487902"/>
                  <a:pt x="199416" y="504511"/>
                  <a:pt x="183756" y="512297"/>
                </a:cubicBezTo>
                <a:lnTo>
                  <a:pt x="204640" y="512297"/>
                </a:lnTo>
                <a:lnTo>
                  <a:pt x="204640" y="550529"/>
                </a:lnTo>
                <a:lnTo>
                  <a:pt x="59440" y="550529"/>
                </a:lnTo>
                <a:lnTo>
                  <a:pt x="59440" y="513317"/>
                </a:lnTo>
                <a:lnTo>
                  <a:pt x="80696" y="513317"/>
                </a:lnTo>
                <a:lnTo>
                  <a:pt x="81560" y="512680"/>
                </a:lnTo>
                <a:cubicBezTo>
                  <a:pt x="65888" y="504711"/>
                  <a:pt x="56208" y="487996"/>
                  <a:pt x="56844" y="469988"/>
                </a:cubicBezTo>
                <a:cubicBezTo>
                  <a:pt x="56844" y="434178"/>
                  <a:pt x="85392" y="407162"/>
                  <a:pt x="132720" y="407162"/>
                </a:cubicBezTo>
                <a:close/>
                <a:moveTo>
                  <a:pt x="59440" y="235122"/>
                </a:moveTo>
                <a:lnTo>
                  <a:pt x="204024" y="235122"/>
                </a:lnTo>
                <a:lnTo>
                  <a:pt x="204024" y="273353"/>
                </a:lnTo>
                <a:lnTo>
                  <a:pt x="183136" y="273353"/>
                </a:lnTo>
                <a:cubicBezTo>
                  <a:pt x="198648" y="282081"/>
                  <a:pt x="208172" y="298973"/>
                  <a:pt x="207852" y="317191"/>
                </a:cubicBezTo>
                <a:cubicBezTo>
                  <a:pt x="207852" y="351217"/>
                  <a:pt x="184376" y="373773"/>
                  <a:pt x="147300" y="373773"/>
                </a:cubicBezTo>
                <a:lnTo>
                  <a:pt x="59440" y="373773"/>
                </a:lnTo>
                <a:lnTo>
                  <a:pt x="59440" y="335542"/>
                </a:lnTo>
                <a:lnTo>
                  <a:pt x="141492" y="335542"/>
                </a:lnTo>
                <a:cubicBezTo>
                  <a:pt x="163612" y="335542"/>
                  <a:pt x="175968" y="324710"/>
                  <a:pt x="175968" y="304830"/>
                </a:cubicBezTo>
                <a:cubicBezTo>
                  <a:pt x="175968" y="284950"/>
                  <a:pt x="163368" y="273098"/>
                  <a:pt x="141492" y="273098"/>
                </a:cubicBezTo>
                <a:lnTo>
                  <a:pt x="59440" y="273353"/>
                </a:lnTo>
                <a:close/>
                <a:moveTo>
                  <a:pt x="134696" y="70473"/>
                </a:moveTo>
                <a:lnTo>
                  <a:pt x="134696" y="136230"/>
                </a:lnTo>
                <a:lnTo>
                  <a:pt x="215640" y="103352"/>
                </a:lnTo>
                <a:close/>
                <a:moveTo>
                  <a:pt x="59440" y="0"/>
                </a:moveTo>
                <a:lnTo>
                  <a:pt x="264080" y="84109"/>
                </a:lnTo>
                <a:lnTo>
                  <a:pt x="264080" y="124634"/>
                </a:lnTo>
                <a:lnTo>
                  <a:pt x="59440" y="208742"/>
                </a:lnTo>
                <a:lnTo>
                  <a:pt x="59440" y="166688"/>
                </a:lnTo>
                <a:lnTo>
                  <a:pt x="101332" y="149866"/>
                </a:lnTo>
                <a:lnTo>
                  <a:pt x="101332" y="56837"/>
                </a:lnTo>
                <a:lnTo>
                  <a:pt x="59440" y="40015"/>
                </a:lnTo>
                <a:close/>
              </a:path>
            </a:pathLst>
          </a:custGeom>
          <a:solidFill>
            <a:schemeClr val="bg1"/>
          </a:solidFill>
          <a:ln w="0">
            <a:solidFill>
              <a:schemeClr val="tx1">
                <a:alpha val="0"/>
              </a:schemeClr>
            </a:solidFill>
          </a:ln>
        </p:spPr>
        <p:txBody>
          <a:bodyPr wrap="square">
            <a:noAutofit/>
          </a:bodyPr>
          <a:lstStyle>
            <a:lvl1pPr marL="0" indent="0">
              <a:lnSpc>
                <a:spcPts val="1410"/>
              </a:lnSpc>
              <a:spcBef>
                <a:spcPts val="0"/>
              </a:spcBef>
              <a:buNone/>
              <a:defRPr sz="1080">
                <a:solidFill>
                  <a:schemeClr val="tx1"/>
                </a:solidFill>
              </a:defRPr>
            </a:lvl1pPr>
          </a:lstStyle>
          <a:p>
            <a:pPr lvl="0"/>
            <a:r>
              <a:rPr lang="da-DK" noProof="0"/>
              <a:t>  </a:t>
            </a:r>
          </a:p>
        </p:txBody>
      </p:sp>
      <p:sp>
        <p:nvSpPr>
          <p:cNvPr id="11" name="Text Placeholder 11">
            <a:extLst>
              <a:ext uri="{FF2B5EF4-FFF2-40B4-BE49-F238E27FC236}">
                <a16:creationId xmlns:a16="http://schemas.microsoft.com/office/drawing/2014/main" id="{5A7C87FF-C615-A84D-BC93-1999FED9C3C5}"/>
              </a:ext>
            </a:extLst>
          </p:cNvPr>
          <p:cNvSpPr>
            <a:spLocks noGrp="1"/>
          </p:cNvSpPr>
          <p:nvPr>
            <p:ph type="body" sz="quarter" idx="15" hasCustomPrompt="1"/>
          </p:nvPr>
        </p:nvSpPr>
        <p:spPr>
          <a:xfrm>
            <a:off x="11963029" y="766251"/>
            <a:ext cx="92064" cy="692192"/>
          </a:xfrm>
          <a:custGeom>
            <a:avLst/>
            <a:gdLst>
              <a:gd name="connsiteX0" fmla="*/ 64876 w 276192"/>
              <a:gd name="connsiteY0" fmla="*/ 2172464 h 2307307"/>
              <a:gd name="connsiteX1" fmla="*/ 276192 w 276192"/>
              <a:gd name="connsiteY1" fmla="*/ 2172464 h 2307307"/>
              <a:gd name="connsiteX2" fmla="*/ 276192 w 276192"/>
              <a:gd name="connsiteY2" fmla="*/ 2197859 h 2307307"/>
              <a:gd name="connsiteX3" fmla="*/ 145816 w 276192"/>
              <a:gd name="connsiteY3" fmla="*/ 2197859 h 2307307"/>
              <a:gd name="connsiteX4" fmla="*/ 206740 w 276192"/>
              <a:gd name="connsiteY4" fmla="*/ 2266042 h 2307307"/>
              <a:gd name="connsiteX5" fmla="*/ 206740 w 276192"/>
              <a:gd name="connsiteY5" fmla="*/ 2302990 h 2307307"/>
              <a:gd name="connsiteX6" fmla="*/ 139764 w 276192"/>
              <a:gd name="connsiteY6" fmla="*/ 2226808 h 2307307"/>
              <a:gd name="connsiteX7" fmla="*/ 64876 w 276192"/>
              <a:gd name="connsiteY7" fmla="*/ 2307307 h 2307307"/>
              <a:gd name="connsiteX8" fmla="*/ 64876 w 276192"/>
              <a:gd name="connsiteY8" fmla="*/ 2270993 h 2307307"/>
              <a:gd name="connsiteX9" fmla="*/ 131484 w 276192"/>
              <a:gd name="connsiteY9" fmla="*/ 2197859 h 2307307"/>
              <a:gd name="connsiteX10" fmla="*/ 64876 w 276192"/>
              <a:gd name="connsiteY10" fmla="*/ 2197859 h 2307307"/>
              <a:gd name="connsiteX11" fmla="*/ 135932 w 276192"/>
              <a:gd name="connsiteY11" fmla="*/ 2013624 h 2307307"/>
              <a:gd name="connsiteX12" fmla="*/ 85392 w 276192"/>
              <a:gd name="connsiteY12" fmla="*/ 2054001 h 2307307"/>
              <a:gd name="connsiteX13" fmla="*/ 135932 w 276192"/>
              <a:gd name="connsiteY13" fmla="*/ 2095012 h 2307307"/>
              <a:gd name="connsiteX14" fmla="*/ 186472 w 276192"/>
              <a:gd name="connsiteY14" fmla="*/ 2054001 h 2307307"/>
              <a:gd name="connsiteX15" fmla="*/ 135932 w 276192"/>
              <a:gd name="connsiteY15" fmla="*/ 2013624 h 2307307"/>
              <a:gd name="connsiteX16" fmla="*/ 135932 w 276192"/>
              <a:gd name="connsiteY16" fmla="*/ 1985437 h 2307307"/>
              <a:gd name="connsiteX17" fmla="*/ 210076 w 276192"/>
              <a:gd name="connsiteY17" fmla="*/ 2048922 h 2307307"/>
              <a:gd name="connsiteX18" fmla="*/ 183508 w 276192"/>
              <a:gd name="connsiteY18" fmla="*/ 2093489 h 2307307"/>
              <a:gd name="connsiteX19" fmla="*/ 276192 w 276192"/>
              <a:gd name="connsiteY19" fmla="*/ 2093489 h 2307307"/>
              <a:gd name="connsiteX20" fmla="*/ 276192 w 276192"/>
              <a:gd name="connsiteY20" fmla="*/ 2120406 h 2307307"/>
              <a:gd name="connsiteX21" fmla="*/ 64876 w 276192"/>
              <a:gd name="connsiteY21" fmla="*/ 2120406 h 2307307"/>
              <a:gd name="connsiteX22" fmla="*/ 64876 w 276192"/>
              <a:gd name="connsiteY22" fmla="*/ 2094377 h 2307307"/>
              <a:gd name="connsiteX23" fmla="*/ 89096 w 276192"/>
              <a:gd name="connsiteY23" fmla="*/ 2094377 h 2307307"/>
              <a:gd name="connsiteX24" fmla="*/ 89344 w 276192"/>
              <a:gd name="connsiteY24" fmla="*/ 2093997 h 2307307"/>
              <a:gd name="connsiteX25" fmla="*/ 61788 w 276192"/>
              <a:gd name="connsiteY25" fmla="*/ 2048922 h 2307307"/>
              <a:gd name="connsiteX26" fmla="*/ 135932 w 276192"/>
              <a:gd name="connsiteY26" fmla="*/ 1985437 h 2307307"/>
              <a:gd name="connsiteX27" fmla="*/ 64876 w 276192"/>
              <a:gd name="connsiteY27" fmla="*/ 1904557 h 2307307"/>
              <a:gd name="connsiteX28" fmla="*/ 105656 w 276192"/>
              <a:gd name="connsiteY28" fmla="*/ 1904557 h 2307307"/>
              <a:gd name="connsiteX29" fmla="*/ 105656 w 276192"/>
              <a:gd name="connsiteY29" fmla="*/ 1938839 h 2307307"/>
              <a:gd name="connsiteX30" fmla="*/ 64876 w 276192"/>
              <a:gd name="connsiteY30" fmla="*/ 1938839 h 2307307"/>
              <a:gd name="connsiteX31" fmla="*/ 64876 w 276192"/>
              <a:gd name="connsiteY31" fmla="*/ 1811233 h 2307307"/>
              <a:gd name="connsiteX32" fmla="*/ 276192 w 276192"/>
              <a:gd name="connsiteY32" fmla="*/ 1811233 h 2307307"/>
              <a:gd name="connsiteX33" fmla="*/ 276192 w 276192"/>
              <a:gd name="connsiteY33" fmla="*/ 1838024 h 2307307"/>
              <a:gd name="connsiteX34" fmla="*/ 64876 w 276192"/>
              <a:gd name="connsiteY34" fmla="*/ 1838024 h 2307307"/>
              <a:gd name="connsiteX35" fmla="*/ 135932 w 276192"/>
              <a:gd name="connsiteY35" fmla="*/ 1656837 h 2307307"/>
              <a:gd name="connsiteX36" fmla="*/ 85636 w 276192"/>
              <a:gd name="connsiteY36" fmla="*/ 1695817 h 2307307"/>
              <a:gd name="connsiteX37" fmla="*/ 100216 w 276192"/>
              <a:gd name="connsiteY37" fmla="*/ 1724592 h 2307307"/>
              <a:gd name="connsiteX38" fmla="*/ 135568 w 276192"/>
              <a:gd name="connsiteY38" fmla="*/ 1734693 h 2307307"/>
              <a:gd name="connsiteX39" fmla="*/ 135192 w 276192"/>
              <a:gd name="connsiteY39" fmla="*/ 1734797 h 2307307"/>
              <a:gd name="connsiteX40" fmla="*/ 135932 w 276192"/>
              <a:gd name="connsiteY40" fmla="*/ 1734797 h 2307307"/>
              <a:gd name="connsiteX41" fmla="*/ 135568 w 276192"/>
              <a:gd name="connsiteY41" fmla="*/ 1734693 h 2307307"/>
              <a:gd name="connsiteX42" fmla="*/ 170932 w 276192"/>
              <a:gd name="connsiteY42" fmla="*/ 1724830 h 2307307"/>
              <a:gd name="connsiteX43" fmla="*/ 185360 w 276192"/>
              <a:gd name="connsiteY43" fmla="*/ 1695817 h 2307307"/>
              <a:gd name="connsiteX44" fmla="*/ 135932 w 276192"/>
              <a:gd name="connsiteY44" fmla="*/ 1656837 h 2307307"/>
              <a:gd name="connsiteX45" fmla="*/ 135932 w 276192"/>
              <a:gd name="connsiteY45" fmla="*/ 1629158 h 2307307"/>
              <a:gd name="connsiteX46" fmla="*/ 210076 w 276192"/>
              <a:gd name="connsiteY46" fmla="*/ 1690865 h 2307307"/>
              <a:gd name="connsiteX47" fmla="*/ 183136 w 276192"/>
              <a:gd name="connsiteY47" fmla="*/ 1734797 h 2307307"/>
              <a:gd name="connsiteX48" fmla="*/ 206740 w 276192"/>
              <a:gd name="connsiteY48" fmla="*/ 1734797 h 2307307"/>
              <a:gd name="connsiteX49" fmla="*/ 206740 w 276192"/>
              <a:gd name="connsiteY49" fmla="*/ 1761588 h 2307307"/>
              <a:gd name="connsiteX50" fmla="*/ 64876 w 276192"/>
              <a:gd name="connsiteY50" fmla="*/ 1761588 h 2307307"/>
              <a:gd name="connsiteX51" fmla="*/ 64876 w 276192"/>
              <a:gd name="connsiteY51" fmla="*/ 1734797 h 2307307"/>
              <a:gd name="connsiteX52" fmla="*/ 87736 w 276192"/>
              <a:gd name="connsiteY52" fmla="*/ 1734797 h 2307307"/>
              <a:gd name="connsiteX53" fmla="*/ 88480 w 276192"/>
              <a:gd name="connsiteY53" fmla="*/ 1734162 h 2307307"/>
              <a:gd name="connsiteX54" fmla="*/ 61788 w 276192"/>
              <a:gd name="connsiteY54" fmla="*/ 1690865 h 2307307"/>
              <a:gd name="connsiteX55" fmla="*/ 135932 w 276192"/>
              <a:gd name="connsiteY55" fmla="*/ 1629158 h 2307307"/>
              <a:gd name="connsiteX56" fmla="*/ 183136 w 276192"/>
              <a:gd name="connsiteY56" fmla="*/ 1483142 h 2307307"/>
              <a:gd name="connsiteX57" fmla="*/ 207112 w 276192"/>
              <a:gd name="connsiteY57" fmla="*/ 1483142 h 2307307"/>
              <a:gd name="connsiteX58" fmla="*/ 207112 w 276192"/>
              <a:gd name="connsiteY58" fmla="*/ 1521233 h 2307307"/>
              <a:gd name="connsiteX59" fmla="*/ 268900 w 276192"/>
              <a:gd name="connsiteY59" fmla="*/ 1521233 h 2307307"/>
              <a:gd name="connsiteX60" fmla="*/ 268900 w 276192"/>
              <a:gd name="connsiteY60" fmla="*/ 1548024 h 2307307"/>
              <a:gd name="connsiteX61" fmla="*/ 207112 w 276192"/>
              <a:gd name="connsiteY61" fmla="*/ 1548024 h 2307307"/>
              <a:gd name="connsiteX62" fmla="*/ 207112 w 276192"/>
              <a:gd name="connsiteY62" fmla="*/ 1600843 h 2307307"/>
              <a:gd name="connsiteX63" fmla="*/ 183508 w 276192"/>
              <a:gd name="connsiteY63" fmla="*/ 1600843 h 2307307"/>
              <a:gd name="connsiteX64" fmla="*/ 183508 w 276192"/>
              <a:gd name="connsiteY64" fmla="*/ 1548024 h 2307307"/>
              <a:gd name="connsiteX65" fmla="*/ 116900 w 276192"/>
              <a:gd name="connsiteY65" fmla="*/ 1548024 h 2307307"/>
              <a:gd name="connsiteX66" fmla="*/ 89344 w 276192"/>
              <a:gd name="connsiteY66" fmla="*/ 1576338 h 2307307"/>
              <a:gd name="connsiteX67" fmla="*/ 89344 w 276192"/>
              <a:gd name="connsiteY67" fmla="*/ 1600843 h 2307307"/>
              <a:gd name="connsiteX68" fmla="*/ 65000 w 276192"/>
              <a:gd name="connsiteY68" fmla="*/ 1600843 h 2307307"/>
              <a:gd name="connsiteX69" fmla="*/ 65000 w 276192"/>
              <a:gd name="connsiteY69" fmla="*/ 1569609 h 2307307"/>
              <a:gd name="connsiteX70" fmla="*/ 111216 w 276192"/>
              <a:gd name="connsiteY70" fmla="*/ 1521233 h 2307307"/>
              <a:gd name="connsiteX71" fmla="*/ 183136 w 276192"/>
              <a:gd name="connsiteY71" fmla="*/ 1521233 h 2307307"/>
              <a:gd name="connsiteX72" fmla="*/ 135932 w 276192"/>
              <a:gd name="connsiteY72" fmla="*/ 1345887 h 2307307"/>
              <a:gd name="connsiteX73" fmla="*/ 85636 w 276192"/>
              <a:gd name="connsiteY73" fmla="*/ 1385755 h 2307307"/>
              <a:gd name="connsiteX74" fmla="*/ 135932 w 276192"/>
              <a:gd name="connsiteY74" fmla="*/ 1425370 h 2307307"/>
              <a:gd name="connsiteX75" fmla="*/ 135932 w 276192"/>
              <a:gd name="connsiteY75" fmla="*/ 1425624 h 2307307"/>
              <a:gd name="connsiteX76" fmla="*/ 186352 w 276192"/>
              <a:gd name="connsiteY76" fmla="*/ 1386009 h 2307307"/>
              <a:gd name="connsiteX77" fmla="*/ 135932 w 276192"/>
              <a:gd name="connsiteY77" fmla="*/ 1345887 h 2307307"/>
              <a:gd name="connsiteX78" fmla="*/ 135932 w 276192"/>
              <a:gd name="connsiteY78" fmla="*/ 1317318 h 2307307"/>
              <a:gd name="connsiteX79" fmla="*/ 210076 w 276192"/>
              <a:gd name="connsiteY79" fmla="*/ 1380804 h 2307307"/>
              <a:gd name="connsiteX80" fmla="*/ 183136 w 276192"/>
              <a:gd name="connsiteY80" fmla="*/ 1424608 h 2307307"/>
              <a:gd name="connsiteX81" fmla="*/ 206740 w 276192"/>
              <a:gd name="connsiteY81" fmla="*/ 1424608 h 2307307"/>
              <a:gd name="connsiteX82" fmla="*/ 206740 w 276192"/>
              <a:gd name="connsiteY82" fmla="*/ 1451526 h 2307307"/>
              <a:gd name="connsiteX83" fmla="*/ 68088 w 276192"/>
              <a:gd name="connsiteY83" fmla="*/ 1451526 h 2307307"/>
              <a:gd name="connsiteX84" fmla="*/ 0 w 276192"/>
              <a:gd name="connsiteY84" fmla="*/ 1383978 h 2307307"/>
              <a:gd name="connsiteX85" fmla="*/ 39912 w 276192"/>
              <a:gd name="connsiteY85" fmla="*/ 1319731 h 2307307"/>
              <a:gd name="connsiteX86" fmla="*/ 39912 w 276192"/>
              <a:gd name="connsiteY86" fmla="*/ 1348045 h 2307307"/>
              <a:gd name="connsiteX87" fmla="*/ 23848 w 276192"/>
              <a:gd name="connsiteY87" fmla="*/ 1384359 h 2307307"/>
              <a:gd name="connsiteX88" fmla="*/ 68088 w 276192"/>
              <a:gd name="connsiteY88" fmla="*/ 1424989 h 2307307"/>
              <a:gd name="connsiteX89" fmla="*/ 87616 w 276192"/>
              <a:gd name="connsiteY89" fmla="*/ 1424989 h 2307307"/>
              <a:gd name="connsiteX90" fmla="*/ 87860 w 276192"/>
              <a:gd name="connsiteY90" fmla="*/ 1424735 h 2307307"/>
              <a:gd name="connsiteX91" fmla="*/ 61788 w 276192"/>
              <a:gd name="connsiteY91" fmla="*/ 1380804 h 2307307"/>
              <a:gd name="connsiteX92" fmla="*/ 135932 w 276192"/>
              <a:gd name="connsiteY92" fmla="*/ 1317318 h 2307307"/>
              <a:gd name="connsiteX93" fmla="*/ 135808 w 276192"/>
              <a:gd name="connsiteY93" fmla="*/ 1178159 h 2307307"/>
              <a:gd name="connsiteX94" fmla="*/ 85512 w 276192"/>
              <a:gd name="connsiteY94" fmla="*/ 1218916 h 2307307"/>
              <a:gd name="connsiteX95" fmla="*/ 135808 w 276192"/>
              <a:gd name="connsiteY95" fmla="*/ 1259547 h 2307307"/>
              <a:gd name="connsiteX96" fmla="*/ 185980 w 276192"/>
              <a:gd name="connsiteY96" fmla="*/ 1218916 h 2307307"/>
              <a:gd name="connsiteX97" fmla="*/ 135808 w 276192"/>
              <a:gd name="connsiteY97" fmla="*/ 1178159 h 2307307"/>
              <a:gd name="connsiteX98" fmla="*/ 135932 w 276192"/>
              <a:gd name="connsiteY98" fmla="*/ 1150479 h 2307307"/>
              <a:gd name="connsiteX99" fmla="*/ 210076 w 276192"/>
              <a:gd name="connsiteY99" fmla="*/ 1218916 h 2307307"/>
              <a:gd name="connsiteX100" fmla="*/ 135932 w 276192"/>
              <a:gd name="connsiteY100" fmla="*/ 1287353 h 2307307"/>
              <a:gd name="connsiteX101" fmla="*/ 61788 w 276192"/>
              <a:gd name="connsiteY101" fmla="*/ 1218916 h 2307307"/>
              <a:gd name="connsiteX102" fmla="*/ 135932 w 276192"/>
              <a:gd name="connsiteY102" fmla="*/ 1150479 h 2307307"/>
              <a:gd name="connsiteX103" fmla="*/ 64876 w 276192"/>
              <a:gd name="connsiteY103" fmla="*/ 1073154 h 2307307"/>
              <a:gd name="connsiteX104" fmla="*/ 105656 w 276192"/>
              <a:gd name="connsiteY104" fmla="*/ 1073154 h 2307307"/>
              <a:gd name="connsiteX105" fmla="*/ 105656 w 276192"/>
              <a:gd name="connsiteY105" fmla="*/ 1107309 h 2307307"/>
              <a:gd name="connsiteX106" fmla="*/ 64876 w 276192"/>
              <a:gd name="connsiteY106" fmla="*/ 1107309 h 2307307"/>
              <a:gd name="connsiteX107" fmla="*/ 181040 w 276192"/>
              <a:gd name="connsiteY107" fmla="*/ 824787 h 2307307"/>
              <a:gd name="connsiteX108" fmla="*/ 206740 w 276192"/>
              <a:gd name="connsiteY108" fmla="*/ 833688 h 2307307"/>
              <a:gd name="connsiteX109" fmla="*/ 206740 w 276192"/>
              <a:gd name="connsiteY109" fmla="*/ 844480 h 2307307"/>
              <a:gd name="connsiteX110" fmla="*/ 101948 w 276192"/>
              <a:gd name="connsiteY110" fmla="*/ 879651 h 2307307"/>
              <a:gd name="connsiteX111" fmla="*/ 207852 w 276192"/>
              <a:gd name="connsiteY111" fmla="*/ 915330 h 2307307"/>
              <a:gd name="connsiteX112" fmla="*/ 207852 w 276192"/>
              <a:gd name="connsiteY112" fmla="*/ 940724 h 2307307"/>
              <a:gd name="connsiteX113" fmla="*/ 103308 w 276192"/>
              <a:gd name="connsiteY113" fmla="*/ 976657 h 2307307"/>
              <a:gd name="connsiteX114" fmla="*/ 206740 w 276192"/>
              <a:gd name="connsiteY114" fmla="*/ 1011193 h 2307307"/>
              <a:gd name="connsiteX115" fmla="*/ 206740 w 276192"/>
              <a:gd name="connsiteY115" fmla="*/ 1038110 h 2307307"/>
              <a:gd name="connsiteX116" fmla="*/ 63764 w 276192"/>
              <a:gd name="connsiteY116" fmla="*/ 988592 h 2307307"/>
              <a:gd name="connsiteX117" fmla="*/ 63764 w 276192"/>
              <a:gd name="connsiteY117" fmla="*/ 964975 h 2307307"/>
              <a:gd name="connsiteX118" fmla="*/ 171400 w 276192"/>
              <a:gd name="connsiteY118" fmla="*/ 928408 h 2307307"/>
              <a:gd name="connsiteX119" fmla="*/ 63764 w 276192"/>
              <a:gd name="connsiteY119" fmla="*/ 890317 h 2307307"/>
              <a:gd name="connsiteX120" fmla="*/ 63764 w 276192"/>
              <a:gd name="connsiteY120" fmla="*/ 866446 h 2307307"/>
              <a:gd name="connsiteX121" fmla="*/ 181040 w 276192"/>
              <a:gd name="connsiteY121" fmla="*/ 620365 h 2307307"/>
              <a:gd name="connsiteX122" fmla="*/ 206740 w 276192"/>
              <a:gd name="connsiteY122" fmla="*/ 629266 h 2307307"/>
              <a:gd name="connsiteX123" fmla="*/ 206740 w 276192"/>
              <a:gd name="connsiteY123" fmla="*/ 640058 h 2307307"/>
              <a:gd name="connsiteX124" fmla="*/ 101948 w 276192"/>
              <a:gd name="connsiteY124" fmla="*/ 675229 h 2307307"/>
              <a:gd name="connsiteX125" fmla="*/ 207852 w 276192"/>
              <a:gd name="connsiteY125" fmla="*/ 711034 h 2307307"/>
              <a:gd name="connsiteX126" fmla="*/ 207852 w 276192"/>
              <a:gd name="connsiteY126" fmla="*/ 736429 h 2307307"/>
              <a:gd name="connsiteX127" fmla="*/ 103308 w 276192"/>
              <a:gd name="connsiteY127" fmla="*/ 772234 h 2307307"/>
              <a:gd name="connsiteX128" fmla="*/ 206740 w 276192"/>
              <a:gd name="connsiteY128" fmla="*/ 806770 h 2307307"/>
              <a:gd name="connsiteX129" fmla="*/ 206740 w 276192"/>
              <a:gd name="connsiteY129" fmla="*/ 815658 h 2307307"/>
              <a:gd name="connsiteX130" fmla="*/ 181040 w 276192"/>
              <a:gd name="connsiteY130" fmla="*/ 824787 h 2307307"/>
              <a:gd name="connsiteX131" fmla="*/ 63764 w 276192"/>
              <a:gd name="connsiteY131" fmla="*/ 784169 h 2307307"/>
              <a:gd name="connsiteX132" fmla="*/ 63764 w 276192"/>
              <a:gd name="connsiteY132" fmla="*/ 760553 h 2307307"/>
              <a:gd name="connsiteX133" fmla="*/ 171400 w 276192"/>
              <a:gd name="connsiteY133" fmla="*/ 723732 h 2307307"/>
              <a:gd name="connsiteX134" fmla="*/ 63764 w 276192"/>
              <a:gd name="connsiteY134" fmla="*/ 685640 h 2307307"/>
              <a:gd name="connsiteX135" fmla="*/ 63764 w 276192"/>
              <a:gd name="connsiteY135" fmla="*/ 662024 h 2307307"/>
              <a:gd name="connsiteX136" fmla="*/ 206740 w 276192"/>
              <a:gd name="connsiteY136" fmla="*/ 406305 h 2307307"/>
              <a:gd name="connsiteX137" fmla="*/ 206740 w 276192"/>
              <a:gd name="connsiteY137" fmla="*/ 435636 h 2307307"/>
              <a:gd name="connsiteX138" fmla="*/ 101948 w 276192"/>
              <a:gd name="connsiteY138" fmla="*/ 470806 h 2307307"/>
              <a:gd name="connsiteX139" fmla="*/ 207852 w 276192"/>
              <a:gd name="connsiteY139" fmla="*/ 506485 h 2307307"/>
              <a:gd name="connsiteX140" fmla="*/ 207852 w 276192"/>
              <a:gd name="connsiteY140" fmla="*/ 531879 h 2307307"/>
              <a:gd name="connsiteX141" fmla="*/ 103308 w 276192"/>
              <a:gd name="connsiteY141" fmla="*/ 567812 h 2307307"/>
              <a:gd name="connsiteX142" fmla="*/ 206740 w 276192"/>
              <a:gd name="connsiteY142" fmla="*/ 602348 h 2307307"/>
              <a:gd name="connsiteX143" fmla="*/ 206740 w 276192"/>
              <a:gd name="connsiteY143" fmla="*/ 611236 h 2307307"/>
              <a:gd name="connsiteX144" fmla="*/ 181040 w 276192"/>
              <a:gd name="connsiteY144" fmla="*/ 620365 h 2307307"/>
              <a:gd name="connsiteX145" fmla="*/ 63764 w 276192"/>
              <a:gd name="connsiteY145" fmla="*/ 579747 h 2307307"/>
              <a:gd name="connsiteX146" fmla="*/ 63764 w 276192"/>
              <a:gd name="connsiteY146" fmla="*/ 556131 h 2307307"/>
              <a:gd name="connsiteX147" fmla="*/ 171400 w 276192"/>
              <a:gd name="connsiteY147" fmla="*/ 519055 h 2307307"/>
              <a:gd name="connsiteX148" fmla="*/ 63764 w 276192"/>
              <a:gd name="connsiteY148" fmla="*/ 480964 h 2307307"/>
              <a:gd name="connsiteX149" fmla="*/ 63764 w 276192"/>
              <a:gd name="connsiteY149" fmla="*/ 457094 h 2307307"/>
              <a:gd name="connsiteX150" fmla="*/ 138652 w 276192"/>
              <a:gd name="connsiteY150" fmla="*/ 0 h 2307307"/>
              <a:gd name="connsiteX151" fmla="*/ 160648 w 276192"/>
              <a:gd name="connsiteY151" fmla="*/ 0 h 2307307"/>
              <a:gd name="connsiteX152" fmla="*/ 160648 w 276192"/>
              <a:gd name="connsiteY152" fmla="*/ 158459 h 2307307"/>
              <a:gd name="connsiteX153" fmla="*/ 138652 w 276192"/>
              <a:gd name="connsiteY153" fmla="*/ 158459 h 2307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Lst>
            <a:rect l="l" t="t" r="r" b="b"/>
            <a:pathLst>
              <a:path w="276192" h="2307307">
                <a:moveTo>
                  <a:pt x="64876" y="2172464"/>
                </a:moveTo>
                <a:lnTo>
                  <a:pt x="276192" y="2172464"/>
                </a:lnTo>
                <a:lnTo>
                  <a:pt x="276192" y="2197859"/>
                </a:lnTo>
                <a:lnTo>
                  <a:pt x="145816" y="2197859"/>
                </a:lnTo>
                <a:lnTo>
                  <a:pt x="206740" y="2266042"/>
                </a:lnTo>
                <a:lnTo>
                  <a:pt x="206740" y="2302990"/>
                </a:lnTo>
                <a:lnTo>
                  <a:pt x="139764" y="2226808"/>
                </a:lnTo>
                <a:lnTo>
                  <a:pt x="64876" y="2307307"/>
                </a:lnTo>
                <a:lnTo>
                  <a:pt x="64876" y="2270993"/>
                </a:lnTo>
                <a:lnTo>
                  <a:pt x="131484" y="2197859"/>
                </a:lnTo>
                <a:lnTo>
                  <a:pt x="64876" y="2197859"/>
                </a:lnTo>
                <a:close/>
                <a:moveTo>
                  <a:pt x="135932" y="2013624"/>
                </a:moveTo>
                <a:cubicBezTo>
                  <a:pt x="107512" y="2013624"/>
                  <a:pt x="85392" y="2028607"/>
                  <a:pt x="85392" y="2054001"/>
                </a:cubicBezTo>
                <a:cubicBezTo>
                  <a:pt x="85392" y="2079395"/>
                  <a:pt x="107512" y="2095012"/>
                  <a:pt x="135932" y="2095012"/>
                </a:cubicBezTo>
                <a:cubicBezTo>
                  <a:pt x="164480" y="2095012"/>
                  <a:pt x="186472" y="2079395"/>
                  <a:pt x="186472" y="2054001"/>
                </a:cubicBezTo>
                <a:cubicBezTo>
                  <a:pt x="186472" y="2028607"/>
                  <a:pt x="164352" y="2013624"/>
                  <a:pt x="135932" y="2013624"/>
                </a:cubicBezTo>
                <a:close/>
                <a:moveTo>
                  <a:pt x="135932" y="1985437"/>
                </a:moveTo>
                <a:cubicBezTo>
                  <a:pt x="182272" y="1985437"/>
                  <a:pt x="210076" y="2013878"/>
                  <a:pt x="210076" y="2048922"/>
                </a:cubicBezTo>
                <a:cubicBezTo>
                  <a:pt x="210280" y="2067790"/>
                  <a:pt x="199956" y="2085109"/>
                  <a:pt x="183508" y="2093489"/>
                </a:cubicBezTo>
                <a:lnTo>
                  <a:pt x="276192" y="2093489"/>
                </a:lnTo>
                <a:lnTo>
                  <a:pt x="276192" y="2120406"/>
                </a:lnTo>
                <a:lnTo>
                  <a:pt x="64876" y="2120406"/>
                </a:lnTo>
                <a:lnTo>
                  <a:pt x="64876" y="2094377"/>
                </a:lnTo>
                <a:lnTo>
                  <a:pt x="89096" y="2094377"/>
                </a:lnTo>
                <a:lnTo>
                  <a:pt x="89344" y="2093997"/>
                </a:lnTo>
                <a:cubicBezTo>
                  <a:pt x="71984" y="2086251"/>
                  <a:pt x="61040" y="2068348"/>
                  <a:pt x="61788" y="2048922"/>
                </a:cubicBezTo>
                <a:cubicBezTo>
                  <a:pt x="61788" y="2013878"/>
                  <a:pt x="89592" y="1985437"/>
                  <a:pt x="135932" y="1985437"/>
                </a:cubicBezTo>
                <a:close/>
                <a:moveTo>
                  <a:pt x="64876" y="1904557"/>
                </a:moveTo>
                <a:lnTo>
                  <a:pt x="105656" y="1904557"/>
                </a:lnTo>
                <a:lnTo>
                  <a:pt x="105656" y="1938839"/>
                </a:lnTo>
                <a:lnTo>
                  <a:pt x="64876" y="1938839"/>
                </a:lnTo>
                <a:close/>
                <a:moveTo>
                  <a:pt x="64876" y="1811233"/>
                </a:moveTo>
                <a:lnTo>
                  <a:pt x="276192" y="1811233"/>
                </a:lnTo>
                <a:lnTo>
                  <a:pt x="276192" y="1838024"/>
                </a:lnTo>
                <a:lnTo>
                  <a:pt x="64876" y="1838024"/>
                </a:lnTo>
                <a:close/>
                <a:moveTo>
                  <a:pt x="135932" y="1656837"/>
                </a:moveTo>
                <a:cubicBezTo>
                  <a:pt x="107756" y="1656837"/>
                  <a:pt x="85636" y="1671058"/>
                  <a:pt x="85636" y="1695817"/>
                </a:cubicBezTo>
                <a:cubicBezTo>
                  <a:pt x="85636" y="1708197"/>
                  <a:pt x="91164" y="1717942"/>
                  <a:pt x="100216" y="1724592"/>
                </a:cubicBezTo>
                <a:lnTo>
                  <a:pt x="135568" y="1734693"/>
                </a:lnTo>
                <a:lnTo>
                  <a:pt x="135192" y="1734797"/>
                </a:lnTo>
                <a:lnTo>
                  <a:pt x="135932" y="1734797"/>
                </a:lnTo>
                <a:lnTo>
                  <a:pt x="135568" y="1734693"/>
                </a:lnTo>
                <a:lnTo>
                  <a:pt x="170932" y="1724830"/>
                </a:lnTo>
                <a:cubicBezTo>
                  <a:pt x="179924" y="1718259"/>
                  <a:pt x="185360" y="1708514"/>
                  <a:pt x="185360" y="1695817"/>
                </a:cubicBezTo>
                <a:cubicBezTo>
                  <a:pt x="185360" y="1670423"/>
                  <a:pt x="164108" y="1656837"/>
                  <a:pt x="135932" y="1656837"/>
                </a:cubicBezTo>
                <a:close/>
                <a:moveTo>
                  <a:pt x="135932" y="1629158"/>
                </a:moveTo>
                <a:cubicBezTo>
                  <a:pt x="182272" y="1629158"/>
                  <a:pt x="210076" y="1655949"/>
                  <a:pt x="210076" y="1690865"/>
                </a:cubicBezTo>
                <a:cubicBezTo>
                  <a:pt x="210672" y="1709784"/>
                  <a:pt x="200008" y="1727179"/>
                  <a:pt x="183136" y="1734797"/>
                </a:cubicBezTo>
                <a:lnTo>
                  <a:pt x="206740" y="1734797"/>
                </a:lnTo>
                <a:lnTo>
                  <a:pt x="206740" y="1761588"/>
                </a:lnTo>
                <a:lnTo>
                  <a:pt x="64876" y="1761588"/>
                </a:lnTo>
                <a:lnTo>
                  <a:pt x="64876" y="1734797"/>
                </a:lnTo>
                <a:lnTo>
                  <a:pt x="87736" y="1734797"/>
                </a:lnTo>
                <a:lnTo>
                  <a:pt x="88480" y="1734162"/>
                </a:lnTo>
                <a:cubicBezTo>
                  <a:pt x="71684" y="1726836"/>
                  <a:pt x="61056" y="1709594"/>
                  <a:pt x="61788" y="1690865"/>
                </a:cubicBezTo>
                <a:cubicBezTo>
                  <a:pt x="61788" y="1655949"/>
                  <a:pt x="89592" y="1629158"/>
                  <a:pt x="135932" y="1629158"/>
                </a:cubicBezTo>
                <a:close/>
                <a:moveTo>
                  <a:pt x="183136" y="1483142"/>
                </a:moveTo>
                <a:lnTo>
                  <a:pt x="207112" y="1483142"/>
                </a:lnTo>
                <a:lnTo>
                  <a:pt x="207112" y="1521233"/>
                </a:lnTo>
                <a:lnTo>
                  <a:pt x="268900" y="1521233"/>
                </a:lnTo>
                <a:lnTo>
                  <a:pt x="268900" y="1548024"/>
                </a:lnTo>
                <a:lnTo>
                  <a:pt x="207112" y="1548024"/>
                </a:lnTo>
                <a:lnTo>
                  <a:pt x="207112" y="1600843"/>
                </a:lnTo>
                <a:lnTo>
                  <a:pt x="183508" y="1600843"/>
                </a:lnTo>
                <a:lnTo>
                  <a:pt x="183508" y="1548024"/>
                </a:lnTo>
                <a:lnTo>
                  <a:pt x="116900" y="1548024"/>
                </a:lnTo>
                <a:cubicBezTo>
                  <a:pt x="97748" y="1548024"/>
                  <a:pt x="89344" y="1554499"/>
                  <a:pt x="89344" y="1576338"/>
                </a:cubicBezTo>
                <a:lnTo>
                  <a:pt x="89344" y="1600843"/>
                </a:lnTo>
                <a:lnTo>
                  <a:pt x="65000" y="1600843"/>
                </a:lnTo>
                <a:lnTo>
                  <a:pt x="65000" y="1569609"/>
                </a:lnTo>
                <a:cubicBezTo>
                  <a:pt x="65000" y="1537104"/>
                  <a:pt x="80568" y="1521233"/>
                  <a:pt x="111216" y="1521233"/>
                </a:cubicBezTo>
                <a:lnTo>
                  <a:pt x="183136" y="1521233"/>
                </a:lnTo>
                <a:close/>
                <a:moveTo>
                  <a:pt x="135932" y="1345887"/>
                </a:moveTo>
                <a:cubicBezTo>
                  <a:pt x="107384" y="1345887"/>
                  <a:pt x="85636" y="1361758"/>
                  <a:pt x="85636" y="1385755"/>
                </a:cubicBezTo>
                <a:cubicBezTo>
                  <a:pt x="85636" y="1409753"/>
                  <a:pt x="107756" y="1425370"/>
                  <a:pt x="135932" y="1425370"/>
                </a:cubicBezTo>
                <a:lnTo>
                  <a:pt x="135932" y="1425624"/>
                </a:lnTo>
                <a:cubicBezTo>
                  <a:pt x="164600" y="1425624"/>
                  <a:pt x="186352" y="1410388"/>
                  <a:pt x="186352" y="1386009"/>
                </a:cubicBezTo>
                <a:cubicBezTo>
                  <a:pt x="186352" y="1361631"/>
                  <a:pt x="164480" y="1345887"/>
                  <a:pt x="135932" y="1345887"/>
                </a:cubicBezTo>
                <a:close/>
                <a:moveTo>
                  <a:pt x="135932" y="1317318"/>
                </a:moveTo>
                <a:cubicBezTo>
                  <a:pt x="182148" y="1317318"/>
                  <a:pt x="210076" y="1346522"/>
                  <a:pt x="210076" y="1380804"/>
                </a:cubicBezTo>
                <a:cubicBezTo>
                  <a:pt x="210016" y="1399506"/>
                  <a:pt x="199552" y="1416520"/>
                  <a:pt x="183136" y="1424608"/>
                </a:cubicBezTo>
                <a:lnTo>
                  <a:pt x="206740" y="1424608"/>
                </a:lnTo>
                <a:lnTo>
                  <a:pt x="206740" y="1451526"/>
                </a:lnTo>
                <a:lnTo>
                  <a:pt x="68088" y="1451526"/>
                </a:lnTo>
                <a:cubicBezTo>
                  <a:pt x="27556" y="1451526"/>
                  <a:pt x="0" y="1429941"/>
                  <a:pt x="0" y="1383978"/>
                </a:cubicBezTo>
                <a:cubicBezTo>
                  <a:pt x="0" y="1335983"/>
                  <a:pt x="29904" y="1321254"/>
                  <a:pt x="39912" y="1319731"/>
                </a:cubicBezTo>
                <a:lnTo>
                  <a:pt x="39912" y="1348045"/>
                </a:lnTo>
                <a:cubicBezTo>
                  <a:pt x="28324" y="1356070"/>
                  <a:pt x="22112" y="1370113"/>
                  <a:pt x="23848" y="1384359"/>
                </a:cubicBezTo>
                <a:cubicBezTo>
                  <a:pt x="23848" y="1412292"/>
                  <a:pt x="39668" y="1424989"/>
                  <a:pt x="68088" y="1424989"/>
                </a:cubicBezTo>
                <a:lnTo>
                  <a:pt x="87616" y="1424989"/>
                </a:lnTo>
                <a:lnTo>
                  <a:pt x="87860" y="1424735"/>
                </a:lnTo>
                <a:cubicBezTo>
                  <a:pt x="72060" y="1416038"/>
                  <a:pt x="62080" y="1399227"/>
                  <a:pt x="61788" y="1380804"/>
                </a:cubicBezTo>
                <a:cubicBezTo>
                  <a:pt x="61788" y="1345887"/>
                  <a:pt x="89716" y="1317318"/>
                  <a:pt x="135932" y="1317318"/>
                </a:cubicBezTo>
                <a:close/>
                <a:moveTo>
                  <a:pt x="135808" y="1178159"/>
                </a:moveTo>
                <a:cubicBezTo>
                  <a:pt x="107880" y="1178159"/>
                  <a:pt x="85512" y="1191999"/>
                  <a:pt x="85512" y="1218916"/>
                </a:cubicBezTo>
                <a:cubicBezTo>
                  <a:pt x="85512" y="1244310"/>
                  <a:pt x="108004" y="1259547"/>
                  <a:pt x="135808" y="1259547"/>
                </a:cubicBezTo>
                <a:cubicBezTo>
                  <a:pt x="163612" y="1259547"/>
                  <a:pt x="185980" y="1245453"/>
                  <a:pt x="185980" y="1218916"/>
                </a:cubicBezTo>
                <a:cubicBezTo>
                  <a:pt x="185980" y="1192380"/>
                  <a:pt x="163736" y="1178159"/>
                  <a:pt x="135808" y="1178159"/>
                </a:cubicBezTo>
                <a:close/>
                <a:moveTo>
                  <a:pt x="135932" y="1150479"/>
                </a:moveTo>
                <a:cubicBezTo>
                  <a:pt x="177824" y="1150479"/>
                  <a:pt x="210076" y="1177651"/>
                  <a:pt x="210076" y="1218916"/>
                </a:cubicBezTo>
                <a:cubicBezTo>
                  <a:pt x="210076" y="1259547"/>
                  <a:pt x="177948" y="1287353"/>
                  <a:pt x="135932" y="1287353"/>
                </a:cubicBezTo>
                <a:cubicBezTo>
                  <a:pt x="93916" y="1287353"/>
                  <a:pt x="61788" y="1260817"/>
                  <a:pt x="61788" y="1218916"/>
                </a:cubicBezTo>
                <a:cubicBezTo>
                  <a:pt x="61788" y="1177016"/>
                  <a:pt x="94040" y="1150479"/>
                  <a:pt x="135932" y="1150479"/>
                </a:cubicBezTo>
                <a:close/>
                <a:moveTo>
                  <a:pt x="64876" y="1073154"/>
                </a:moveTo>
                <a:lnTo>
                  <a:pt x="105656" y="1073154"/>
                </a:lnTo>
                <a:lnTo>
                  <a:pt x="105656" y="1107309"/>
                </a:lnTo>
                <a:lnTo>
                  <a:pt x="64876" y="1107309"/>
                </a:lnTo>
                <a:close/>
                <a:moveTo>
                  <a:pt x="181040" y="824787"/>
                </a:moveTo>
                <a:lnTo>
                  <a:pt x="206740" y="833688"/>
                </a:lnTo>
                <a:lnTo>
                  <a:pt x="206740" y="844480"/>
                </a:lnTo>
                <a:lnTo>
                  <a:pt x="101948" y="879651"/>
                </a:lnTo>
                <a:lnTo>
                  <a:pt x="207852" y="915330"/>
                </a:lnTo>
                <a:lnTo>
                  <a:pt x="207852" y="940724"/>
                </a:lnTo>
                <a:lnTo>
                  <a:pt x="103308" y="976657"/>
                </a:lnTo>
                <a:lnTo>
                  <a:pt x="206740" y="1011193"/>
                </a:lnTo>
                <a:lnTo>
                  <a:pt x="206740" y="1038110"/>
                </a:lnTo>
                <a:lnTo>
                  <a:pt x="63764" y="988592"/>
                </a:lnTo>
                <a:lnTo>
                  <a:pt x="63764" y="964975"/>
                </a:lnTo>
                <a:lnTo>
                  <a:pt x="171400" y="928408"/>
                </a:lnTo>
                <a:lnTo>
                  <a:pt x="63764" y="890317"/>
                </a:lnTo>
                <a:lnTo>
                  <a:pt x="63764" y="866446"/>
                </a:lnTo>
                <a:close/>
                <a:moveTo>
                  <a:pt x="181040" y="620365"/>
                </a:moveTo>
                <a:lnTo>
                  <a:pt x="206740" y="629266"/>
                </a:lnTo>
                <a:lnTo>
                  <a:pt x="206740" y="640058"/>
                </a:lnTo>
                <a:lnTo>
                  <a:pt x="101948" y="675229"/>
                </a:lnTo>
                <a:lnTo>
                  <a:pt x="207852" y="711034"/>
                </a:lnTo>
                <a:lnTo>
                  <a:pt x="207852" y="736429"/>
                </a:lnTo>
                <a:lnTo>
                  <a:pt x="103308" y="772234"/>
                </a:lnTo>
                <a:lnTo>
                  <a:pt x="206740" y="806770"/>
                </a:lnTo>
                <a:lnTo>
                  <a:pt x="206740" y="815658"/>
                </a:lnTo>
                <a:lnTo>
                  <a:pt x="181040" y="824787"/>
                </a:lnTo>
                <a:lnTo>
                  <a:pt x="63764" y="784169"/>
                </a:lnTo>
                <a:lnTo>
                  <a:pt x="63764" y="760553"/>
                </a:lnTo>
                <a:lnTo>
                  <a:pt x="171400" y="723732"/>
                </a:lnTo>
                <a:lnTo>
                  <a:pt x="63764" y="685640"/>
                </a:lnTo>
                <a:lnTo>
                  <a:pt x="63764" y="662024"/>
                </a:lnTo>
                <a:close/>
                <a:moveTo>
                  <a:pt x="206740" y="406305"/>
                </a:moveTo>
                <a:lnTo>
                  <a:pt x="206740" y="435636"/>
                </a:lnTo>
                <a:lnTo>
                  <a:pt x="101948" y="470806"/>
                </a:lnTo>
                <a:lnTo>
                  <a:pt x="207852" y="506485"/>
                </a:lnTo>
                <a:lnTo>
                  <a:pt x="207852" y="531879"/>
                </a:lnTo>
                <a:lnTo>
                  <a:pt x="103308" y="567812"/>
                </a:lnTo>
                <a:lnTo>
                  <a:pt x="206740" y="602348"/>
                </a:lnTo>
                <a:lnTo>
                  <a:pt x="206740" y="611236"/>
                </a:lnTo>
                <a:lnTo>
                  <a:pt x="181040" y="620365"/>
                </a:lnTo>
                <a:lnTo>
                  <a:pt x="63764" y="579747"/>
                </a:lnTo>
                <a:lnTo>
                  <a:pt x="63764" y="556131"/>
                </a:lnTo>
                <a:lnTo>
                  <a:pt x="171400" y="519055"/>
                </a:lnTo>
                <a:lnTo>
                  <a:pt x="63764" y="480964"/>
                </a:lnTo>
                <a:lnTo>
                  <a:pt x="63764" y="457094"/>
                </a:lnTo>
                <a:close/>
                <a:moveTo>
                  <a:pt x="138652" y="0"/>
                </a:moveTo>
                <a:lnTo>
                  <a:pt x="160648" y="0"/>
                </a:lnTo>
                <a:lnTo>
                  <a:pt x="160648" y="158459"/>
                </a:lnTo>
                <a:lnTo>
                  <a:pt x="138652" y="158459"/>
                </a:lnTo>
                <a:close/>
              </a:path>
            </a:pathLst>
          </a:custGeom>
          <a:solidFill>
            <a:schemeClr val="bg1">
              <a:alpha val="40000"/>
            </a:schemeClr>
          </a:solidFill>
          <a:ln w="0">
            <a:solidFill>
              <a:schemeClr val="tx1">
                <a:alpha val="0"/>
              </a:schemeClr>
            </a:solidFill>
          </a:ln>
        </p:spPr>
        <p:txBody>
          <a:bodyPr wrap="square">
            <a:noAutofit/>
          </a:bodyPr>
          <a:lstStyle>
            <a:lvl1pPr marL="0" indent="0">
              <a:lnSpc>
                <a:spcPts val="1410"/>
              </a:lnSpc>
              <a:spcBef>
                <a:spcPts val="0"/>
              </a:spcBef>
              <a:buNone/>
              <a:defRPr sz="1080">
                <a:solidFill>
                  <a:schemeClr val="tx1"/>
                </a:solidFill>
              </a:defRPr>
            </a:lvl1pPr>
          </a:lstStyle>
          <a:p>
            <a:pPr lvl="0"/>
            <a:r>
              <a:rPr lang="da-DK" noProof="0"/>
              <a:t>  </a:t>
            </a:r>
          </a:p>
        </p:txBody>
      </p:sp>
      <p:sp>
        <p:nvSpPr>
          <p:cNvPr id="12" name="Text Placeholder 8">
            <a:extLst>
              <a:ext uri="{FF2B5EF4-FFF2-40B4-BE49-F238E27FC236}">
                <a16:creationId xmlns:a16="http://schemas.microsoft.com/office/drawing/2014/main" id="{B689DEFF-3345-9146-92FF-0B5C665F882B}"/>
              </a:ext>
            </a:extLst>
          </p:cNvPr>
          <p:cNvSpPr>
            <a:spLocks noGrp="1"/>
          </p:cNvSpPr>
          <p:nvPr>
            <p:ph type="body" sz="quarter" idx="13" hasCustomPrompt="1"/>
          </p:nvPr>
        </p:nvSpPr>
        <p:spPr>
          <a:xfrm>
            <a:off x="147200" y="6458170"/>
            <a:ext cx="587944" cy="286229"/>
          </a:xfrm>
          <a:custGeom>
            <a:avLst/>
            <a:gdLst>
              <a:gd name="connsiteX0" fmla="*/ 283778 w 1763833"/>
              <a:gd name="connsiteY0" fmla="*/ 484504 h 954098"/>
              <a:gd name="connsiteX1" fmla="*/ 85855 w 1763833"/>
              <a:gd name="connsiteY1" fmla="*/ 718416 h 954098"/>
              <a:gd name="connsiteX2" fmla="*/ 268203 w 1763833"/>
              <a:gd name="connsiteY2" fmla="*/ 876884 h 954098"/>
              <a:gd name="connsiteX3" fmla="*/ 529821 w 1763833"/>
              <a:gd name="connsiteY3" fmla="*/ 714500 h 954098"/>
              <a:gd name="connsiteX4" fmla="*/ 1252247 w 1763833"/>
              <a:gd name="connsiteY4" fmla="*/ 329952 h 954098"/>
              <a:gd name="connsiteX5" fmla="*/ 1166392 w 1763833"/>
              <a:gd name="connsiteY5" fmla="*/ 609232 h 954098"/>
              <a:gd name="connsiteX6" fmla="*/ 1409775 w 1763833"/>
              <a:gd name="connsiteY6" fmla="*/ 609232 h 954098"/>
              <a:gd name="connsiteX7" fmla="*/ 1495630 w 1763833"/>
              <a:gd name="connsiteY7" fmla="*/ 329952 h 954098"/>
              <a:gd name="connsiteX8" fmla="*/ 325440 w 1763833"/>
              <a:gd name="connsiteY8" fmla="*/ 71400 h 954098"/>
              <a:gd name="connsiteX9" fmla="*/ 183487 w 1763833"/>
              <a:gd name="connsiteY9" fmla="*/ 206616 h 954098"/>
              <a:gd name="connsiteX10" fmla="*/ 183234 w 1763833"/>
              <a:gd name="connsiteY10" fmla="*/ 206616 h 954098"/>
              <a:gd name="connsiteX11" fmla="*/ 309864 w 1763833"/>
              <a:gd name="connsiteY11" fmla="*/ 401480 h 954098"/>
              <a:gd name="connsiteX12" fmla="*/ 465999 w 1763833"/>
              <a:gd name="connsiteY12" fmla="*/ 206616 h 954098"/>
              <a:gd name="connsiteX13" fmla="*/ 325440 w 1763833"/>
              <a:gd name="connsiteY13" fmla="*/ 71400 h 954098"/>
              <a:gd name="connsiteX14" fmla="*/ 1275674 w 1763833"/>
              <a:gd name="connsiteY14" fmla="*/ 15544 h 954098"/>
              <a:gd name="connsiteX15" fmla="*/ 1349879 w 1763833"/>
              <a:gd name="connsiteY15" fmla="*/ 15544 h 954098"/>
              <a:gd name="connsiteX16" fmla="*/ 1273141 w 1763833"/>
              <a:gd name="connsiteY16" fmla="*/ 262472 h 954098"/>
              <a:gd name="connsiteX17" fmla="*/ 1516018 w 1763833"/>
              <a:gd name="connsiteY17" fmla="*/ 262472 h 954098"/>
              <a:gd name="connsiteX18" fmla="*/ 1591996 w 1763833"/>
              <a:gd name="connsiteY18" fmla="*/ 15544 h 954098"/>
              <a:gd name="connsiteX19" fmla="*/ 1666201 w 1763833"/>
              <a:gd name="connsiteY19" fmla="*/ 15544 h 954098"/>
              <a:gd name="connsiteX20" fmla="*/ 1589463 w 1763833"/>
              <a:gd name="connsiteY20" fmla="*/ 262472 h 954098"/>
              <a:gd name="connsiteX21" fmla="*/ 1763833 w 1763833"/>
              <a:gd name="connsiteY21" fmla="*/ 262472 h 954098"/>
              <a:gd name="connsiteX22" fmla="*/ 1763833 w 1763833"/>
              <a:gd name="connsiteY22" fmla="*/ 329952 h 954098"/>
              <a:gd name="connsiteX23" fmla="*/ 1568569 w 1763833"/>
              <a:gd name="connsiteY23" fmla="*/ 329952 h 954098"/>
              <a:gd name="connsiteX24" fmla="*/ 1482714 w 1763833"/>
              <a:gd name="connsiteY24" fmla="*/ 609232 h 954098"/>
              <a:gd name="connsiteX25" fmla="*/ 1662276 w 1763833"/>
              <a:gd name="connsiteY25" fmla="*/ 609232 h 954098"/>
              <a:gd name="connsiteX26" fmla="*/ 1662276 w 1763833"/>
              <a:gd name="connsiteY26" fmla="*/ 676714 h 954098"/>
              <a:gd name="connsiteX27" fmla="*/ 1461820 w 1763833"/>
              <a:gd name="connsiteY27" fmla="*/ 676714 h 954098"/>
              <a:gd name="connsiteX28" fmla="*/ 1381157 w 1763833"/>
              <a:gd name="connsiteY28" fmla="*/ 937796 h 954098"/>
              <a:gd name="connsiteX29" fmla="*/ 1308218 w 1763833"/>
              <a:gd name="connsiteY29" fmla="*/ 937796 h 954098"/>
              <a:gd name="connsiteX30" fmla="*/ 1388881 w 1763833"/>
              <a:gd name="connsiteY30" fmla="*/ 676840 h 954098"/>
              <a:gd name="connsiteX31" fmla="*/ 1145498 w 1763833"/>
              <a:gd name="connsiteY31" fmla="*/ 676840 h 954098"/>
              <a:gd name="connsiteX32" fmla="*/ 1064834 w 1763833"/>
              <a:gd name="connsiteY32" fmla="*/ 937922 h 954098"/>
              <a:gd name="connsiteX33" fmla="*/ 991895 w 1763833"/>
              <a:gd name="connsiteY33" fmla="*/ 937922 h 954098"/>
              <a:gd name="connsiteX34" fmla="*/ 1072559 w 1763833"/>
              <a:gd name="connsiteY34" fmla="*/ 676840 h 954098"/>
              <a:gd name="connsiteX35" fmla="*/ 896922 w 1763833"/>
              <a:gd name="connsiteY35" fmla="*/ 676840 h 954098"/>
              <a:gd name="connsiteX36" fmla="*/ 896922 w 1763833"/>
              <a:gd name="connsiteY36" fmla="*/ 609232 h 954098"/>
              <a:gd name="connsiteX37" fmla="*/ 1093453 w 1763833"/>
              <a:gd name="connsiteY37" fmla="*/ 609232 h 954098"/>
              <a:gd name="connsiteX38" fmla="*/ 1179308 w 1763833"/>
              <a:gd name="connsiteY38" fmla="*/ 329952 h 954098"/>
              <a:gd name="connsiteX39" fmla="*/ 998480 w 1763833"/>
              <a:gd name="connsiteY39" fmla="*/ 329952 h 954098"/>
              <a:gd name="connsiteX40" fmla="*/ 998480 w 1763833"/>
              <a:gd name="connsiteY40" fmla="*/ 262472 h 954098"/>
              <a:gd name="connsiteX41" fmla="*/ 1199695 w 1763833"/>
              <a:gd name="connsiteY41" fmla="*/ 262472 h 954098"/>
              <a:gd name="connsiteX42" fmla="*/ 325440 w 1763833"/>
              <a:gd name="connsiteY42" fmla="*/ 0 h 954098"/>
              <a:gd name="connsiteX43" fmla="*/ 549196 w 1763833"/>
              <a:gd name="connsiteY43" fmla="*/ 206616 h 954098"/>
              <a:gd name="connsiteX44" fmla="*/ 359250 w 1763833"/>
              <a:gd name="connsiteY44" fmla="*/ 448236 h 954098"/>
              <a:gd name="connsiteX45" fmla="*/ 579334 w 1763833"/>
              <a:gd name="connsiteY45" fmla="*/ 657128 h 954098"/>
              <a:gd name="connsiteX46" fmla="*/ 779789 w 1763833"/>
              <a:gd name="connsiteY46" fmla="*/ 426120 h 954098"/>
              <a:gd name="connsiteX47" fmla="*/ 877421 w 1763833"/>
              <a:gd name="connsiteY47" fmla="*/ 426120 h 954098"/>
              <a:gd name="connsiteX48" fmla="*/ 633911 w 1763833"/>
              <a:gd name="connsiteY48" fmla="*/ 707676 h 954098"/>
              <a:gd name="connsiteX49" fmla="*/ 874762 w 1763833"/>
              <a:gd name="connsiteY49" fmla="*/ 937922 h 954098"/>
              <a:gd name="connsiteX50" fmla="*/ 770672 w 1763833"/>
              <a:gd name="connsiteY50" fmla="*/ 937922 h 954098"/>
              <a:gd name="connsiteX51" fmla="*/ 584779 w 1763833"/>
              <a:gd name="connsiteY51" fmla="*/ 765804 h 954098"/>
              <a:gd name="connsiteX52" fmla="*/ 268203 w 1763833"/>
              <a:gd name="connsiteY52" fmla="*/ 954098 h 954098"/>
              <a:gd name="connsiteX53" fmla="*/ 0 w 1763833"/>
              <a:gd name="connsiteY53" fmla="*/ 720312 h 954098"/>
              <a:gd name="connsiteX54" fmla="*/ 230467 w 1763833"/>
              <a:gd name="connsiteY54" fmla="*/ 435348 h 954098"/>
              <a:gd name="connsiteX55" fmla="*/ 98898 w 1763833"/>
              <a:gd name="connsiteY55" fmla="*/ 207880 h 954098"/>
              <a:gd name="connsiteX56" fmla="*/ 325440 w 1763833"/>
              <a:gd name="connsiteY56" fmla="*/ 0 h 95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763833" h="954098">
                <a:moveTo>
                  <a:pt x="283778" y="484504"/>
                </a:moveTo>
                <a:cubicBezTo>
                  <a:pt x="183487" y="546932"/>
                  <a:pt x="85855" y="610622"/>
                  <a:pt x="85855" y="718416"/>
                </a:cubicBezTo>
                <a:cubicBezTo>
                  <a:pt x="85855" y="810668"/>
                  <a:pt x="158794" y="876884"/>
                  <a:pt x="268203" y="876884"/>
                </a:cubicBezTo>
                <a:cubicBezTo>
                  <a:pt x="371027" y="876884"/>
                  <a:pt x="437381" y="818376"/>
                  <a:pt x="529821" y="714500"/>
                </a:cubicBezTo>
                <a:close/>
                <a:moveTo>
                  <a:pt x="1252247" y="329952"/>
                </a:moveTo>
                <a:lnTo>
                  <a:pt x="1166392" y="609232"/>
                </a:lnTo>
                <a:lnTo>
                  <a:pt x="1409775" y="609232"/>
                </a:lnTo>
                <a:lnTo>
                  <a:pt x="1495630" y="329952"/>
                </a:lnTo>
                <a:close/>
                <a:moveTo>
                  <a:pt x="325440" y="71400"/>
                </a:moveTo>
                <a:cubicBezTo>
                  <a:pt x="242117" y="71400"/>
                  <a:pt x="183487" y="125992"/>
                  <a:pt x="183487" y="206616"/>
                </a:cubicBezTo>
                <a:lnTo>
                  <a:pt x="183234" y="206616"/>
                </a:lnTo>
                <a:cubicBezTo>
                  <a:pt x="183234" y="281932"/>
                  <a:pt x="239585" y="335136"/>
                  <a:pt x="309864" y="401480"/>
                </a:cubicBezTo>
                <a:cubicBezTo>
                  <a:pt x="385336" y="352068"/>
                  <a:pt x="465999" y="295076"/>
                  <a:pt x="465999" y="206616"/>
                </a:cubicBezTo>
                <a:cubicBezTo>
                  <a:pt x="465999" y="123464"/>
                  <a:pt x="406103" y="71400"/>
                  <a:pt x="325440" y="71400"/>
                </a:cubicBezTo>
                <a:close/>
                <a:moveTo>
                  <a:pt x="1275674" y="15544"/>
                </a:moveTo>
                <a:lnTo>
                  <a:pt x="1349879" y="15544"/>
                </a:lnTo>
                <a:lnTo>
                  <a:pt x="1273141" y="262472"/>
                </a:lnTo>
                <a:lnTo>
                  <a:pt x="1516018" y="262472"/>
                </a:lnTo>
                <a:lnTo>
                  <a:pt x="1591996" y="15544"/>
                </a:lnTo>
                <a:lnTo>
                  <a:pt x="1666201" y="15544"/>
                </a:lnTo>
                <a:lnTo>
                  <a:pt x="1589463" y="262472"/>
                </a:lnTo>
                <a:lnTo>
                  <a:pt x="1763833" y="262472"/>
                </a:lnTo>
                <a:lnTo>
                  <a:pt x="1763833" y="329952"/>
                </a:lnTo>
                <a:lnTo>
                  <a:pt x="1568569" y="329952"/>
                </a:lnTo>
                <a:lnTo>
                  <a:pt x="1482714" y="609232"/>
                </a:lnTo>
                <a:lnTo>
                  <a:pt x="1662276" y="609232"/>
                </a:lnTo>
                <a:lnTo>
                  <a:pt x="1662276" y="676714"/>
                </a:lnTo>
                <a:lnTo>
                  <a:pt x="1461820" y="676714"/>
                </a:lnTo>
                <a:lnTo>
                  <a:pt x="1381157" y="937796"/>
                </a:lnTo>
                <a:lnTo>
                  <a:pt x="1308218" y="937796"/>
                </a:lnTo>
                <a:lnTo>
                  <a:pt x="1388881" y="676840"/>
                </a:lnTo>
                <a:lnTo>
                  <a:pt x="1145498" y="676840"/>
                </a:lnTo>
                <a:lnTo>
                  <a:pt x="1064834" y="937922"/>
                </a:lnTo>
                <a:lnTo>
                  <a:pt x="991895" y="937922"/>
                </a:lnTo>
                <a:lnTo>
                  <a:pt x="1072559" y="676840"/>
                </a:lnTo>
                <a:lnTo>
                  <a:pt x="896922" y="676840"/>
                </a:lnTo>
                <a:lnTo>
                  <a:pt x="896922" y="609232"/>
                </a:lnTo>
                <a:lnTo>
                  <a:pt x="1093453" y="609232"/>
                </a:lnTo>
                <a:lnTo>
                  <a:pt x="1179308" y="329952"/>
                </a:lnTo>
                <a:lnTo>
                  <a:pt x="998480" y="329952"/>
                </a:lnTo>
                <a:lnTo>
                  <a:pt x="998480" y="262472"/>
                </a:lnTo>
                <a:lnTo>
                  <a:pt x="1199695" y="262472"/>
                </a:lnTo>
                <a:close/>
                <a:moveTo>
                  <a:pt x="325440" y="0"/>
                </a:moveTo>
                <a:cubicBezTo>
                  <a:pt x="462074" y="0"/>
                  <a:pt x="549196" y="85806"/>
                  <a:pt x="549196" y="206616"/>
                </a:cubicBezTo>
                <a:cubicBezTo>
                  <a:pt x="549196" y="327426"/>
                  <a:pt x="438647" y="398824"/>
                  <a:pt x="359250" y="448236"/>
                </a:cubicBezTo>
                <a:lnTo>
                  <a:pt x="579334" y="657128"/>
                </a:lnTo>
                <a:lnTo>
                  <a:pt x="779789" y="426120"/>
                </a:lnTo>
                <a:lnTo>
                  <a:pt x="877421" y="426120"/>
                </a:lnTo>
                <a:lnTo>
                  <a:pt x="633911" y="707676"/>
                </a:lnTo>
                <a:lnTo>
                  <a:pt x="874762" y="937922"/>
                </a:lnTo>
                <a:lnTo>
                  <a:pt x="770672" y="937922"/>
                </a:lnTo>
                <a:lnTo>
                  <a:pt x="584779" y="765804"/>
                </a:lnTo>
                <a:cubicBezTo>
                  <a:pt x="488160" y="876252"/>
                  <a:pt x="408763" y="954098"/>
                  <a:pt x="268203" y="954098"/>
                </a:cubicBezTo>
                <a:cubicBezTo>
                  <a:pt x="113207" y="954098"/>
                  <a:pt x="0" y="861972"/>
                  <a:pt x="0" y="720312"/>
                </a:cubicBezTo>
                <a:cubicBezTo>
                  <a:pt x="0" y="584590"/>
                  <a:pt x="111941" y="501438"/>
                  <a:pt x="230467" y="435348"/>
                </a:cubicBezTo>
                <a:cubicBezTo>
                  <a:pt x="153603" y="363694"/>
                  <a:pt x="98898" y="301394"/>
                  <a:pt x="98898" y="207880"/>
                </a:cubicBezTo>
                <a:cubicBezTo>
                  <a:pt x="98898" y="92250"/>
                  <a:pt x="191338" y="0"/>
                  <a:pt x="325440" y="0"/>
                </a:cubicBezTo>
                <a:close/>
              </a:path>
            </a:pathLst>
          </a:custGeom>
          <a:solidFill>
            <a:schemeClr val="bg1">
              <a:alpha val="40000"/>
            </a:schemeClr>
          </a:solidFill>
          <a:ln w="0">
            <a:solidFill>
              <a:schemeClr val="tx1">
                <a:alpha val="0"/>
              </a:schemeClr>
            </a:solidFill>
          </a:ln>
        </p:spPr>
        <p:txBody>
          <a:bodyPr wrap="square">
            <a:noAutofit/>
          </a:bodyPr>
          <a:lstStyle>
            <a:lvl1pPr marL="0" indent="0">
              <a:lnSpc>
                <a:spcPts val="1410"/>
              </a:lnSpc>
              <a:spcBef>
                <a:spcPts val="0"/>
              </a:spcBef>
              <a:buNone/>
              <a:defRPr sz="1080">
                <a:solidFill>
                  <a:schemeClr val="tx1"/>
                </a:solidFill>
              </a:defRPr>
            </a:lvl1pPr>
          </a:lstStyle>
          <a:p>
            <a:pPr lvl="0"/>
            <a:r>
              <a:rPr lang="da-DK" noProof="0"/>
              <a:t>  </a:t>
            </a:r>
          </a:p>
        </p:txBody>
      </p:sp>
    </p:spTree>
    <p:extLst>
      <p:ext uri="{BB962C8B-B14F-4D97-AF65-F5344CB8AC3E}">
        <p14:creationId xmlns:p14="http://schemas.microsoft.com/office/powerpoint/2010/main" val="3385695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rosa">
    <p:bg>
      <p:bgPr>
        <a:solidFill>
          <a:srgbClr val="F6EFEF"/>
        </a:solidFill>
        <a:effectLst/>
      </p:bgPr>
    </p:bg>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094579AD-0899-2242-954D-FD57E511C787}"/>
              </a:ext>
            </a:extLst>
          </p:cNvPr>
          <p:cNvSpPr>
            <a:spLocks noGrp="1"/>
          </p:cNvSpPr>
          <p:nvPr>
            <p:ph type="title"/>
          </p:nvPr>
        </p:nvSpPr>
        <p:spPr bwMode="auto">
          <a:xfrm>
            <a:off x="1471613" y="1120775"/>
            <a:ext cx="92487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3000"/>
            </a:lvl1pPr>
          </a:lstStyle>
          <a:p>
            <a:pPr lvl="0"/>
            <a:r>
              <a:rPr lang="da-DK" altLang="da-DK" dirty="0"/>
              <a:t>Klik for at redigere i master</a:t>
            </a:r>
            <a:endParaRPr lang="en-US" altLang="da-DK" dirty="0"/>
          </a:p>
        </p:txBody>
      </p:sp>
      <p:sp>
        <p:nvSpPr>
          <p:cNvPr id="6" name="Text Placeholder 2">
            <a:extLst>
              <a:ext uri="{FF2B5EF4-FFF2-40B4-BE49-F238E27FC236}">
                <a16:creationId xmlns:a16="http://schemas.microsoft.com/office/drawing/2014/main" id="{0AD2DEE8-7A86-474A-BAA3-FE0C46737BDE}"/>
              </a:ext>
            </a:extLst>
          </p:cNvPr>
          <p:cNvSpPr>
            <a:spLocks noGrp="1"/>
          </p:cNvSpPr>
          <p:nvPr>
            <p:ph idx="1"/>
          </p:nvPr>
        </p:nvSpPr>
        <p:spPr bwMode="auto">
          <a:xfrm>
            <a:off x="1471613" y="2233613"/>
            <a:ext cx="9248775" cy="3935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nSpc>
                <a:spcPct val="100000"/>
              </a:lnSpc>
              <a:defRPr/>
            </a:lvl1pPr>
          </a:lstStyle>
          <a:p>
            <a:pPr lvl="0"/>
            <a:r>
              <a:rPr lang="da-DK" altLang="da-DK"/>
              <a:t>Rediger typografien i masterens</a:t>
            </a:r>
          </a:p>
        </p:txBody>
      </p:sp>
    </p:spTree>
    <p:extLst>
      <p:ext uri="{BB962C8B-B14F-4D97-AF65-F5344CB8AC3E}">
        <p14:creationId xmlns:p14="http://schemas.microsoft.com/office/powerpoint/2010/main" val="552441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aggrundsbillede hvid teks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Billede 8"/>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10720388" y="6322632"/>
            <a:ext cx="995363" cy="31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Footer Placeholder 4"/>
          <p:cNvSpPr txBox="1">
            <a:spLocks/>
          </p:cNvSpPr>
          <p:nvPr/>
        </p:nvSpPr>
        <p:spPr>
          <a:xfrm>
            <a:off x="4038600" y="325438"/>
            <a:ext cx="6862763" cy="231775"/>
          </a:xfrm>
          <a:prstGeom prst="rect">
            <a:avLst/>
          </a:prstGeom>
        </p:spPr>
        <p:txBody>
          <a:bodyPr anchor="ctr"/>
          <a:lstStyle>
            <a:defPPr>
              <a:defRPr lang="da-DK"/>
            </a:defPPr>
            <a:lvl1pPr algn="r" rtl="0" eaLnBrk="1" fontAlgn="auto" hangingPunct="1">
              <a:spcBef>
                <a:spcPts val="0"/>
              </a:spcBef>
              <a:spcAft>
                <a:spcPts val="0"/>
              </a:spcAft>
              <a:defRPr sz="1200" kern="1200" baseline="0" dirty="0" smtClean="0">
                <a:solidFill>
                  <a:schemeClr val="tx1">
                    <a:tint val="75000"/>
                  </a:schemeClr>
                </a:solidFill>
                <a:latin typeface="PT Sans" charset="-52"/>
                <a:ea typeface="+mn-ea"/>
                <a:cs typeface="+mn-cs"/>
              </a:defRPr>
            </a:lvl1pPr>
            <a:lvl2pPr marL="457200" algn="l" rtl="0" eaLnBrk="0" fontAlgn="base" hangingPunct="0">
              <a:spcBef>
                <a:spcPct val="0"/>
              </a:spcBef>
              <a:spcAft>
                <a:spcPct val="0"/>
              </a:spcAft>
              <a:defRPr kern="1200">
                <a:solidFill>
                  <a:schemeClr val="tx1"/>
                </a:solidFill>
                <a:latin typeface="Constantia" charset="0"/>
                <a:ea typeface="+mn-ea"/>
                <a:cs typeface="+mn-cs"/>
              </a:defRPr>
            </a:lvl2pPr>
            <a:lvl3pPr marL="914400" algn="l" rtl="0" eaLnBrk="0" fontAlgn="base" hangingPunct="0">
              <a:spcBef>
                <a:spcPct val="0"/>
              </a:spcBef>
              <a:spcAft>
                <a:spcPct val="0"/>
              </a:spcAft>
              <a:defRPr kern="1200">
                <a:solidFill>
                  <a:schemeClr val="tx1"/>
                </a:solidFill>
                <a:latin typeface="Constantia" charset="0"/>
                <a:ea typeface="+mn-ea"/>
                <a:cs typeface="+mn-cs"/>
              </a:defRPr>
            </a:lvl3pPr>
            <a:lvl4pPr marL="1371600" algn="l" rtl="0" eaLnBrk="0" fontAlgn="base" hangingPunct="0">
              <a:spcBef>
                <a:spcPct val="0"/>
              </a:spcBef>
              <a:spcAft>
                <a:spcPct val="0"/>
              </a:spcAft>
              <a:defRPr kern="1200">
                <a:solidFill>
                  <a:schemeClr val="tx1"/>
                </a:solidFill>
                <a:latin typeface="Constantia" charset="0"/>
                <a:ea typeface="+mn-ea"/>
                <a:cs typeface="+mn-cs"/>
              </a:defRPr>
            </a:lvl4pPr>
            <a:lvl5pPr marL="1828800" algn="l" rtl="0" eaLnBrk="0" fontAlgn="base" hangingPunct="0">
              <a:spcBef>
                <a:spcPct val="0"/>
              </a:spcBef>
              <a:spcAft>
                <a:spcPct val="0"/>
              </a:spcAft>
              <a:defRPr kern="1200">
                <a:solidFill>
                  <a:schemeClr val="tx1"/>
                </a:solidFill>
                <a:latin typeface="Constantia" charset="0"/>
                <a:ea typeface="+mn-ea"/>
                <a:cs typeface="+mn-cs"/>
              </a:defRPr>
            </a:lvl5pPr>
            <a:lvl6pPr marL="2286000" algn="l" defTabSz="914400" rtl="0" eaLnBrk="1" latinLnBrk="0" hangingPunct="1">
              <a:defRPr kern="1200">
                <a:solidFill>
                  <a:schemeClr val="tx1"/>
                </a:solidFill>
                <a:latin typeface="Constantia" charset="0"/>
                <a:ea typeface="+mn-ea"/>
                <a:cs typeface="+mn-cs"/>
              </a:defRPr>
            </a:lvl6pPr>
            <a:lvl7pPr marL="2743200" algn="l" defTabSz="914400" rtl="0" eaLnBrk="1" latinLnBrk="0" hangingPunct="1">
              <a:defRPr kern="1200">
                <a:solidFill>
                  <a:schemeClr val="tx1"/>
                </a:solidFill>
                <a:latin typeface="Constantia" charset="0"/>
                <a:ea typeface="+mn-ea"/>
                <a:cs typeface="+mn-cs"/>
              </a:defRPr>
            </a:lvl7pPr>
            <a:lvl8pPr marL="3200400" algn="l" defTabSz="914400" rtl="0" eaLnBrk="1" latinLnBrk="0" hangingPunct="1">
              <a:defRPr kern="1200">
                <a:solidFill>
                  <a:schemeClr val="tx1"/>
                </a:solidFill>
                <a:latin typeface="Constantia" charset="0"/>
                <a:ea typeface="+mn-ea"/>
                <a:cs typeface="+mn-cs"/>
              </a:defRPr>
            </a:lvl8pPr>
            <a:lvl9pPr marL="3657600" algn="l" defTabSz="914400" rtl="0" eaLnBrk="1" latinLnBrk="0" hangingPunct="1">
              <a:defRPr kern="1200">
                <a:solidFill>
                  <a:schemeClr val="tx1"/>
                </a:solidFill>
                <a:latin typeface="Constantia" charset="0"/>
                <a:ea typeface="+mn-ea"/>
                <a:cs typeface="+mn-cs"/>
              </a:defRPr>
            </a:lvl9pPr>
          </a:lstStyle>
          <a:p>
            <a:pPr>
              <a:defRPr/>
            </a:pPr>
            <a:r>
              <a:rPr lang="da-DK"/>
              <a:t>PRÆSENTATIONSTITEL // SEKTIONSAFSNIT</a:t>
            </a:r>
          </a:p>
        </p:txBody>
      </p:sp>
      <p:sp>
        <p:nvSpPr>
          <p:cNvPr id="5" name="Slide Number Placeholder 5"/>
          <p:cNvSpPr txBox="1">
            <a:spLocks/>
          </p:cNvSpPr>
          <p:nvPr/>
        </p:nvSpPr>
        <p:spPr>
          <a:xfrm>
            <a:off x="10901363" y="325438"/>
            <a:ext cx="452437" cy="231775"/>
          </a:xfrm>
          <a:prstGeom prst="rect">
            <a:avLst/>
          </a:prstGeom>
        </p:spPr>
        <p:txBody>
          <a:bodyPr anchor="ctr"/>
          <a:lstStyle>
            <a:defPPr>
              <a:defRPr lang="da-DK"/>
            </a:defPPr>
            <a:lvl1pPr algn="r" rtl="0" eaLnBrk="1" fontAlgn="auto" hangingPunct="1">
              <a:spcBef>
                <a:spcPts val="0"/>
              </a:spcBef>
              <a:spcAft>
                <a:spcPts val="0"/>
              </a:spcAft>
              <a:defRPr sz="1200" kern="1200" baseline="0" smtClean="0">
                <a:solidFill>
                  <a:schemeClr val="tx1">
                    <a:tint val="75000"/>
                  </a:schemeClr>
                </a:solidFill>
                <a:latin typeface="PT Sans" charset="-52"/>
                <a:ea typeface="+mn-ea"/>
                <a:cs typeface="+mn-cs"/>
              </a:defRPr>
            </a:lvl1pPr>
            <a:lvl2pPr marL="457200" algn="l" rtl="0" eaLnBrk="0" fontAlgn="base" hangingPunct="0">
              <a:spcBef>
                <a:spcPct val="0"/>
              </a:spcBef>
              <a:spcAft>
                <a:spcPct val="0"/>
              </a:spcAft>
              <a:defRPr kern="1200">
                <a:solidFill>
                  <a:schemeClr val="tx1"/>
                </a:solidFill>
                <a:latin typeface="Constantia" charset="0"/>
                <a:ea typeface="+mn-ea"/>
                <a:cs typeface="+mn-cs"/>
              </a:defRPr>
            </a:lvl2pPr>
            <a:lvl3pPr marL="914400" algn="l" rtl="0" eaLnBrk="0" fontAlgn="base" hangingPunct="0">
              <a:spcBef>
                <a:spcPct val="0"/>
              </a:spcBef>
              <a:spcAft>
                <a:spcPct val="0"/>
              </a:spcAft>
              <a:defRPr kern="1200">
                <a:solidFill>
                  <a:schemeClr val="tx1"/>
                </a:solidFill>
                <a:latin typeface="Constantia" charset="0"/>
                <a:ea typeface="+mn-ea"/>
                <a:cs typeface="+mn-cs"/>
              </a:defRPr>
            </a:lvl3pPr>
            <a:lvl4pPr marL="1371600" algn="l" rtl="0" eaLnBrk="0" fontAlgn="base" hangingPunct="0">
              <a:spcBef>
                <a:spcPct val="0"/>
              </a:spcBef>
              <a:spcAft>
                <a:spcPct val="0"/>
              </a:spcAft>
              <a:defRPr kern="1200">
                <a:solidFill>
                  <a:schemeClr val="tx1"/>
                </a:solidFill>
                <a:latin typeface="Constantia" charset="0"/>
                <a:ea typeface="+mn-ea"/>
                <a:cs typeface="+mn-cs"/>
              </a:defRPr>
            </a:lvl4pPr>
            <a:lvl5pPr marL="1828800" algn="l" rtl="0" eaLnBrk="0" fontAlgn="base" hangingPunct="0">
              <a:spcBef>
                <a:spcPct val="0"/>
              </a:spcBef>
              <a:spcAft>
                <a:spcPct val="0"/>
              </a:spcAft>
              <a:defRPr kern="1200">
                <a:solidFill>
                  <a:schemeClr val="tx1"/>
                </a:solidFill>
                <a:latin typeface="Constantia" charset="0"/>
                <a:ea typeface="+mn-ea"/>
                <a:cs typeface="+mn-cs"/>
              </a:defRPr>
            </a:lvl5pPr>
            <a:lvl6pPr marL="2286000" algn="l" defTabSz="914400" rtl="0" eaLnBrk="1" latinLnBrk="0" hangingPunct="1">
              <a:defRPr kern="1200">
                <a:solidFill>
                  <a:schemeClr val="tx1"/>
                </a:solidFill>
                <a:latin typeface="Constantia" charset="0"/>
                <a:ea typeface="+mn-ea"/>
                <a:cs typeface="+mn-cs"/>
              </a:defRPr>
            </a:lvl6pPr>
            <a:lvl7pPr marL="2743200" algn="l" defTabSz="914400" rtl="0" eaLnBrk="1" latinLnBrk="0" hangingPunct="1">
              <a:defRPr kern="1200">
                <a:solidFill>
                  <a:schemeClr val="tx1"/>
                </a:solidFill>
                <a:latin typeface="Constantia" charset="0"/>
                <a:ea typeface="+mn-ea"/>
                <a:cs typeface="+mn-cs"/>
              </a:defRPr>
            </a:lvl7pPr>
            <a:lvl8pPr marL="3200400" algn="l" defTabSz="914400" rtl="0" eaLnBrk="1" latinLnBrk="0" hangingPunct="1">
              <a:defRPr kern="1200">
                <a:solidFill>
                  <a:schemeClr val="tx1"/>
                </a:solidFill>
                <a:latin typeface="Constantia" charset="0"/>
                <a:ea typeface="+mn-ea"/>
                <a:cs typeface="+mn-cs"/>
              </a:defRPr>
            </a:lvl8pPr>
            <a:lvl9pPr marL="3657600" algn="l" defTabSz="914400" rtl="0" eaLnBrk="1" latinLnBrk="0" hangingPunct="1">
              <a:defRPr kern="1200">
                <a:solidFill>
                  <a:schemeClr val="tx1"/>
                </a:solidFill>
                <a:latin typeface="Constantia" charset="0"/>
                <a:ea typeface="+mn-ea"/>
                <a:cs typeface="+mn-cs"/>
              </a:defRPr>
            </a:lvl9pPr>
          </a:lstStyle>
          <a:p>
            <a:pPr>
              <a:defRPr/>
            </a:pPr>
            <a:fld id="{6FBA9953-1BB0-6044-A65F-8FD6BA9FD597}" type="slidenum">
              <a:rPr lang="da-DK"/>
              <a:pPr>
                <a:defRPr/>
              </a:pPr>
              <a:t>‹nr.›</a:t>
            </a:fld>
            <a:endParaRPr lang="da-DK" dirty="0"/>
          </a:p>
        </p:txBody>
      </p:sp>
      <p:sp>
        <p:nvSpPr>
          <p:cNvPr id="7" name="Title Placeholder 1">
            <a:extLst>
              <a:ext uri="{FF2B5EF4-FFF2-40B4-BE49-F238E27FC236}">
                <a16:creationId xmlns:a16="http://schemas.microsoft.com/office/drawing/2014/main" id="{59B06A58-4E53-DC49-BC65-298D5E472F53}"/>
              </a:ext>
            </a:extLst>
          </p:cNvPr>
          <p:cNvSpPr>
            <a:spLocks noGrp="1"/>
          </p:cNvSpPr>
          <p:nvPr>
            <p:ph type="title"/>
          </p:nvPr>
        </p:nvSpPr>
        <p:spPr bwMode="auto">
          <a:xfrm>
            <a:off x="1471613" y="1120775"/>
            <a:ext cx="92487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3200">
                <a:solidFill>
                  <a:schemeClr val="bg1"/>
                </a:solidFill>
              </a:defRPr>
            </a:lvl1pPr>
          </a:lstStyle>
          <a:p>
            <a:pPr lvl="0"/>
            <a:r>
              <a:rPr lang="da-DK" altLang="da-DK"/>
              <a:t>Klik for at redigere i master</a:t>
            </a:r>
            <a:endParaRPr lang="en-US" altLang="da-DK" dirty="0"/>
          </a:p>
        </p:txBody>
      </p:sp>
    </p:spTree>
    <p:extLst>
      <p:ext uri="{BB962C8B-B14F-4D97-AF65-F5344CB8AC3E}">
        <p14:creationId xmlns:p14="http://schemas.microsoft.com/office/powerpoint/2010/main" val="938305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eks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094579AD-0899-2242-954D-FD57E511C787}"/>
              </a:ext>
            </a:extLst>
          </p:cNvPr>
          <p:cNvSpPr>
            <a:spLocks noGrp="1"/>
          </p:cNvSpPr>
          <p:nvPr>
            <p:ph type="title"/>
          </p:nvPr>
        </p:nvSpPr>
        <p:spPr bwMode="auto">
          <a:xfrm>
            <a:off x="1471613" y="1120775"/>
            <a:ext cx="92487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2800"/>
            </a:lvl1pPr>
          </a:lstStyle>
          <a:p>
            <a:pPr lvl="0"/>
            <a:r>
              <a:rPr lang="da-DK" altLang="da-DK" dirty="0"/>
              <a:t>Klik for at redigere i master</a:t>
            </a:r>
            <a:endParaRPr lang="en-US" altLang="da-DK" dirty="0"/>
          </a:p>
        </p:txBody>
      </p:sp>
      <p:sp>
        <p:nvSpPr>
          <p:cNvPr id="6" name="Text Placeholder 2">
            <a:extLst>
              <a:ext uri="{FF2B5EF4-FFF2-40B4-BE49-F238E27FC236}">
                <a16:creationId xmlns:a16="http://schemas.microsoft.com/office/drawing/2014/main" id="{0AD2DEE8-7A86-474A-BAA3-FE0C46737BDE}"/>
              </a:ext>
            </a:extLst>
          </p:cNvPr>
          <p:cNvSpPr>
            <a:spLocks noGrp="1"/>
          </p:cNvSpPr>
          <p:nvPr>
            <p:ph idx="1"/>
          </p:nvPr>
        </p:nvSpPr>
        <p:spPr bwMode="auto">
          <a:xfrm>
            <a:off x="1471613" y="2233613"/>
            <a:ext cx="9248775" cy="3935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nSpc>
                <a:spcPct val="100000"/>
              </a:lnSpc>
              <a:defRPr/>
            </a:lvl1pPr>
          </a:lstStyle>
          <a:p>
            <a:pPr lvl="0"/>
            <a:r>
              <a:rPr lang="da-DK" altLang="da-DK"/>
              <a:t>Rediger typografien i masterens</a:t>
            </a:r>
          </a:p>
        </p:txBody>
      </p:sp>
    </p:spTree>
    <p:extLst>
      <p:ext uri="{BB962C8B-B14F-4D97-AF65-F5344CB8AC3E}">
        <p14:creationId xmlns:p14="http://schemas.microsoft.com/office/powerpoint/2010/main" val="3138688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eks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094579AD-0899-2242-954D-FD57E511C787}"/>
              </a:ext>
            </a:extLst>
          </p:cNvPr>
          <p:cNvSpPr>
            <a:spLocks noGrp="1"/>
          </p:cNvSpPr>
          <p:nvPr>
            <p:ph type="title"/>
          </p:nvPr>
        </p:nvSpPr>
        <p:spPr bwMode="auto">
          <a:xfrm>
            <a:off x="1471613" y="1120775"/>
            <a:ext cx="92487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2800"/>
            </a:lvl1pPr>
          </a:lstStyle>
          <a:p>
            <a:pPr lvl="0"/>
            <a:r>
              <a:rPr lang="da-DK" altLang="da-DK" dirty="0"/>
              <a:t>Klik for at redigere i master</a:t>
            </a:r>
            <a:endParaRPr lang="en-US" altLang="da-DK" dirty="0"/>
          </a:p>
        </p:txBody>
      </p:sp>
      <p:sp>
        <p:nvSpPr>
          <p:cNvPr id="6" name="Text Placeholder 2">
            <a:extLst>
              <a:ext uri="{FF2B5EF4-FFF2-40B4-BE49-F238E27FC236}">
                <a16:creationId xmlns:a16="http://schemas.microsoft.com/office/drawing/2014/main" id="{0AD2DEE8-7A86-474A-BAA3-FE0C46737BDE}"/>
              </a:ext>
            </a:extLst>
          </p:cNvPr>
          <p:cNvSpPr>
            <a:spLocks noGrp="1"/>
          </p:cNvSpPr>
          <p:nvPr>
            <p:ph idx="1"/>
          </p:nvPr>
        </p:nvSpPr>
        <p:spPr bwMode="auto">
          <a:xfrm>
            <a:off x="1471613" y="2233613"/>
            <a:ext cx="9248775" cy="3935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nSpc>
                <a:spcPct val="100000"/>
              </a:lnSpc>
              <a:defRPr/>
            </a:lvl1pPr>
          </a:lstStyle>
          <a:p>
            <a:pPr lvl="0"/>
            <a:r>
              <a:rPr lang="da-DK" altLang="da-DK"/>
              <a:t>Rediger typografien i masterens</a:t>
            </a:r>
          </a:p>
        </p:txBody>
      </p:sp>
    </p:spTree>
    <p:extLst>
      <p:ext uri="{BB962C8B-B14F-4D97-AF65-F5344CB8AC3E}">
        <p14:creationId xmlns:p14="http://schemas.microsoft.com/office/powerpoint/2010/main" val="1213316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tement">
    <p:bg>
      <p:bgPr>
        <a:solidFill>
          <a:srgbClr val="C8C8C8"/>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4D1C621-8604-A34B-BC0E-AE10F1FC8812}"/>
              </a:ext>
            </a:extLst>
          </p:cNvPr>
          <p:cNvSpPr>
            <a:spLocks noGrp="1"/>
          </p:cNvSpPr>
          <p:nvPr>
            <p:ph type="pic" sz="quarter" idx="17" hasCustomPrompt="1"/>
          </p:nvPr>
        </p:nvSpPr>
        <p:spPr>
          <a:xfrm>
            <a:off x="0" y="0"/>
            <a:ext cx="12192000" cy="6858000"/>
          </a:xfrm>
        </p:spPr>
        <p:txBody>
          <a:bodyPr/>
          <a:lstStyle>
            <a:lvl1pPr marL="0" indent="0">
              <a:buNone/>
              <a:defRPr/>
            </a:lvl1pPr>
          </a:lstStyle>
          <a:p>
            <a:r>
              <a:rPr lang="en-US" dirty="0"/>
              <a:t>  </a:t>
            </a:r>
          </a:p>
        </p:txBody>
      </p:sp>
      <p:sp>
        <p:nvSpPr>
          <p:cNvPr id="16" name="Text Placeholder 10">
            <a:extLst>
              <a:ext uri="{FF2B5EF4-FFF2-40B4-BE49-F238E27FC236}">
                <a16:creationId xmlns:a16="http://schemas.microsoft.com/office/drawing/2014/main" id="{047080AF-C99D-2048-8CEF-43EBDCCC5F13}"/>
              </a:ext>
            </a:extLst>
          </p:cNvPr>
          <p:cNvSpPr>
            <a:spLocks noGrp="1"/>
          </p:cNvSpPr>
          <p:nvPr>
            <p:ph type="body" sz="quarter" idx="16" hasCustomPrompt="1"/>
          </p:nvPr>
        </p:nvSpPr>
        <p:spPr>
          <a:xfrm>
            <a:off x="1474800" y="174420"/>
            <a:ext cx="9242400" cy="6509160"/>
          </a:xfrm>
        </p:spPr>
        <p:txBody>
          <a:bodyPr anchor="ctr">
            <a:noAutofit/>
          </a:bodyPr>
          <a:lstStyle>
            <a:lvl1pPr marL="0" indent="0" algn="ctr">
              <a:lnSpc>
                <a:spcPts val="3480"/>
              </a:lnSpc>
              <a:spcBef>
                <a:spcPts val="0"/>
              </a:spcBef>
              <a:buNone/>
              <a:defRPr sz="3300" b="0" i="0">
                <a:solidFill>
                  <a:schemeClr val="tx1"/>
                </a:solidFill>
                <a:latin typeface="DM Sans Medium" pitchFamily="2" charset="77"/>
              </a:defRPr>
            </a:lvl1pPr>
          </a:lstStyle>
          <a:p>
            <a:pPr lvl="0"/>
            <a:r>
              <a:rPr lang="da-DK" noProof="0"/>
              <a:t>Statement kombineret med billede. Længden på tekst kan være op til 8 linjer. Det svarer til ca. 300 tegn.</a:t>
            </a:r>
          </a:p>
        </p:txBody>
      </p:sp>
      <p:sp>
        <p:nvSpPr>
          <p:cNvPr id="10" name="Text Placeholder 9">
            <a:extLst>
              <a:ext uri="{FF2B5EF4-FFF2-40B4-BE49-F238E27FC236}">
                <a16:creationId xmlns:a16="http://schemas.microsoft.com/office/drawing/2014/main" id="{D28B98FC-286F-4049-AAA5-BF4E91CA1198}"/>
              </a:ext>
            </a:extLst>
          </p:cNvPr>
          <p:cNvSpPr>
            <a:spLocks noGrp="1"/>
          </p:cNvSpPr>
          <p:nvPr>
            <p:ph type="body" sz="quarter" idx="14" hasCustomPrompt="1"/>
          </p:nvPr>
        </p:nvSpPr>
        <p:spPr>
          <a:xfrm>
            <a:off x="11963029" y="130599"/>
            <a:ext cx="90251" cy="565515"/>
          </a:xfrm>
          <a:custGeom>
            <a:avLst/>
            <a:gdLst>
              <a:gd name="connsiteX0" fmla="*/ 59440 w 270752"/>
              <a:gd name="connsiteY0" fmla="*/ 1846819 h 1885051"/>
              <a:gd name="connsiteX1" fmla="*/ 270752 w 270752"/>
              <a:gd name="connsiteY1" fmla="*/ 1846819 h 1885051"/>
              <a:gd name="connsiteX2" fmla="*/ 270752 w 270752"/>
              <a:gd name="connsiteY2" fmla="*/ 1885051 h 1885051"/>
              <a:gd name="connsiteX3" fmla="*/ 59440 w 270752"/>
              <a:gd name="connsiteY3" fmla="*/ 1885051 h 1885051"/>
              <a:gd name="connsiteX4" fmla="*/ 132100 w 270752"/>
              <a:gd name="connsiteY4" fmla="*/ 1699120 h 1885051"/>
              <a:gd name="connsiteX5" fmla="*/ 88108 w 270752"/>
              <a:gd name="connsiteY5" fmla="*/ 1732891 h 1885051"/>
              <a:gd name="connsiteX6" fmla="*/ 132100 w 270752"/>
              <a:gd name="connsiteY6" fmla="*/ 1766279 h 1885051"/>
              <a:gd name="connsiteX7" fmla="*/ 175724 w 270752"/>
              <a:gd name="connsiteY7" fmla="*/ 1732891 h 1885051"/>
              <a:gd name="connsiteX8" fmla="*/ 132100 w 270752"/>
              <a:gd name="connsiteY8" fmla="*/ 1699120 h 1885051"/>
              <a:gd name="connsiteX9" fmla="*/ 132720 w 270752"/>
              <a:gd name="connsiteY9" fmla="*/ 1660889 h 1885051"/>
              <a:gd name="connsiteX10" fmla="*/ 208472 w 270752"/>
              <a:gd name="connsiteY10" fmla="*/ 1723588 h 1885051"/>
              <a:gd name="connsiteX11" fmla="*/ 183756 w 270752"/>
              <a:gd name="connsiteY11" fmla="*/ 1766024 h 1885051"/>
              <a:gd name="connsiteX12" fmla="*/ 204640 w 270752"/>
              <a:gd name="connsiteY12" fmla="*/ 1766024 h 1885051"/>
              <a:gd name="connsiteX13" fmla="*/ 204640 w 270752"/>
              <a:gd name="connsiteY13" fmla="*/ 1803618 h 1885051"/>
              <a:gd name="connsiteX14" fmla="*/ 59440 w 270752"/>
              <a:gd name="connsiteY14" fmla="*/ 1803618 h 1885051"/>
              <a:gd name="connsiteX15" fmla="*/ 59440 w 270752"/>
              <a:gd name="connsiteY15" fmla="*/ 1766279 h 1885051"/>
              <a:gd name="connsiteX16" fmla="*/ 80696 w 270752"/>
              <a:gd name="connsiteY16" fmla="*/ 1766279 h 1885051"/>
              <a:gd name="connsiteX17" fmla="*/ 81560 w 270752"/>
              <a:gd name="connsiteY17" fmla="*/ 1766279 h 1885051"/>
              <a:gd name="connsiteX18" fmla="*/ 56844 w 270752"/>
              <a:gd name="connsiteY18" fmla="*/ 1723588 h 1885051"/>
              <a:gd name="connsiteX19" fmla="*/ 132720 w 270752"/>
              <a:gd name="connsiteY19" fmla="*/ 1660889 h 1885051"/>
              <a:gd name="connsiteX20" fmla="*/ 229848 w 270752"/>
              <a:gd name="connsiteY20" fmla="*/ 1499808 h 1885051"/>
              <a:gd name="connsiteX21" fmla="*/ 263216 w 270752"/>
              <a:gd name="connsiteY21" fmla="*/ 1500063 h 1885051"/>
              <a:gd name="connsiteX22" fmla="*/ 263216 w 270752"/>
              <a:gd name="connsiteY22" fmla="*/ 1692493 h 1885051"/>
              <a:gd name="connsiteX23" fmla="*/ 228860 w 270752"/>
              <a:gd name="connsiteY23" fmla="*/ 1692493 h 1885051"/>
              <a:gd name="connsiteX24" fmla="*/ 228860 w 270752"/>
              <a:gd name="connsiteY24" fmla="*/ 1616031 h 1885051"/>
              <a:gd name="connsiteX25" fmla="*/ 59440 w 270752"/>
              <a:gd name="connsiteY25" fmla="*/ 1616031 h 1885051"/>
              <a:gd name="connsiteX26" fmla="*/ 59440 w 270752"/>
              <a:gd name="connsiteY26" fmla="*/ 1576270 h 1885051"/>
              <a:gd name="connsiteX27" fmla="*/ 229848 w 270752"/>
              <a:gd name="connsiteY27" fmla="*/ 1576270 h 1885051"/>
              <a:gd name="connsiteX28" fmla="*/ 218356 w 270752"/>
              <a:gd name="connsiteY28" fmla="*/ 1291703 h 1885051"/>
              <a:gd name="connsiteX29" fmla="*/ 186472 w 270752"/>
              <a:gd name="connsiteY29" fmla="*/ 1312985 h 1885051"/>
              <a:gd name="connsiteX30" fmla="*/ 217740 w 270752"/>
              <a:gd name="connsiteY30" fmla="*/ 1338473 h 1885051"/>
              <a:gd name="connsiteX31" fmla="*/ 238048 w 270752"/>
              <a:gd name="connsiteY31" fmla="*/ 1318095 h 1885051"/>
              <a:gd name="connsiteX32" fmla="*/ 218356 w 270752"/>
              <a:gd name="connsiteY32" fmla="*/ 1292340 h 1885051"/>
              <a:gd name="connsiteX33" fmla="*/ 114304 w 270752"/>
              <a:gd name="connsiteY33" fmla="*/ 1271568 h 1885051"/>
              <a:gd name="connsiteX34" fmla="*/ 114320 w 270752"/>
              <a:gd name="connsiteY34" fmla="*/ 1271575 h 1885051"/>
              <a:gd name="connsiteX35" fmla="*/ 112064 w 270752"/>
              <a:gd name="connsiteY35" fmla="*/ 1271711 h 1885051"/>
              <a:gd name="connsiteX36" fmla="*/ 88604 w 270752"/>
              <a:gd name="connsiteY36" fmla="*/ 1301516 h 1885051"/>
              <a:gd name="connsiteX37" fmla="*/ 111216 w 270752"/>
              <a:gd name="connsiteY37" fmla="*/ 1345354 h 1885051"/>
              <a:gd name="connsiteX38" fmla="*/ 151380 w 270752"/>
              <a:gd name="connsiteY38" fmla="*/ 1302026 h 1885051"/>
              <a:gd name="connsiteX39" fmla="*/ 135160 w 270752"/>
              <a:gd name="connsiteY39" fmla="*/ 1280728 h 1885051"/>
              <a:gd name="connsiteX40" fmla="*/ 114320 w 270752"/>
              <a:gd name="connsiteY40" fmla="*/ 1271575 h 1885051"/>
              <a:gd name="connsiteX41" fmla="*/ 114432 w 270752"/>
              <a:gd name="connsiteY41" fmla="*/ 1271568 h 1885051"/>
              <a:gd name="connsiteX42" fmla="*/ 110724 w 270752"/>
              <a:gd name="connsiteY42" fmla="*/ 1233082 h 1885051"/>
              <a:gd name="connsiteX43" fmla="*/ 172512 w 270752"/>
              <a:gd name="connsiteY43" fmla="*/ 1280489 h 1885051"/>
              <a:gd name="connsiteX44" fmla="*/ 218976 w 270752"/>
              <a:gd name="connsiteY44" fmla="*/ 1255893 h 1885051"/>
              <a:gd name="connsiteX45" fmla="*/ 267168 w 270752"/>
              <a:gd name="connsiteY45" fmla="*/ 1314259 h 1885051"/>
              <a:gd name="connsiteX46" fmla="*/ 218976 w 270752"/>
              <a:gd name="connsiteY46" fmla="*/ 1374028 h 1885051"/>
              <a:gd name="connsiteX47" fmla="*/ 167568 w 270752"/>
              <a:gd name="connsiteY47" fmla="*/ 1333757 h 1885051"/>
              <a:gd name="connsiteX48" fmla="*/ 135192 w 270752"/>
              <a:gd name="connsiteY48" fmla="*/ 1367528 h 1885051"/>
              <a:gd name="connsiteX49" fmla="*/ 173004 w 270752"/>
              <a:gd name="connsiteY49" fmla="*/ 1403593 h 1885051"/>
              <a:gd name="connsiteX50" fmla="*/ 173004 w 270752"/>
              <a:gd name="connsiteY50" fmla="*/ 1447176 h 1885051"/>
              <a:gd name="connsiteX51" fmla="*/ 112328 w 270752"/>
              <a:gd name="connsiteY51" fmla="*/ 1390212 h 1885051"/>
              <a:gd name="connsiteX52" fmla="*/ 59560 w 270752"/>
              <a:gd name="connsiteY52" fmla="*/ 1445392 h 1885051"/>
              <a:gd name="connsiteX53" fmla="*/ 59560 w 270752"/>
              <a:gd name="connsiteY53" fmla="*/ 1400025 h 1885051"/>
              <a:gd name="connsiteX54" fmla="*/ 89220 w 270752"/>
              <a:gd name="connsiteY54" fmla="*/ 1369057 h 1885051"/>
              <a:gd name="connsiteX55" fmla="*/ 56224 w 270752"/>
              <a:gd name="connsiteY55" fmla="*/ 1300624 h 1885051"/>
              <a:gd name="connsiteX56" fmla="*/ 110724 w 270752"/>
              <a:gd name="connsiteY56" fmla="*/ 1233082 h 1885051"/>
              <a:gd name="connsiteX57" fmla="*/ 150512 w 270752"/>
              <a:gd name="connsiteY57" fmla="*/ 1022556 h 1885051"/>
              <a:gd name="connsiteX58" fmla="*/ 150512 w 270752"/>
              <a:gd name="connsiteY58" fmla="*/ 1087676 h 1885051"/>
              <a:gd name="connsiteX59" fmla="*/ 171800 w 270752"/>
              <a:gd name="connsiteY59" fmla="*/ 1077625 h 1885051"/>
              <a:gd name="connsiteX60" fmla="*/ 180300 w 270752"/>
              <a:gd name="connsiteY60" fmla="*/ 1055492 h 1885051"/>
              <a:gd name="connsiteX61" fmla="*/ 180420 w 270752"/>
              <a:gd name="connsiteY61" fmla="*/ 1055817 h 1885051"/>
              <a:gd name="connsiteX62" fmla="*/ 180420 w 270752"/>
              <a:gd name="connsiteY62" fmla="*/ 1055180 h 1885051"/>
              <a:gd name="connsiteX63" fmla="*/ 180300 w 270752"/>
              <a:gd name="connsiteY63" fmla="*/ 1055492 h 1885051"/>
              <a:gd name="connsiteX64" fmla="*/ 171988 w 270752"/>
              <a:gd name="connsiteY64" fmla="*/ 1032950 h 1885051"/>
              <a:gd name="connsiteX65" fmla="*/ 150512 w 270752"/>
              <a:gd name="connsiteY65" fmla="*/ 1022556 h 1885051"/>
              <a:gd name="connsiteX66" fmla="*/ 132224 w 270752"/>
              <a:gd name="connsiteY66" fmla="*/ 984452 h 1885051"/>
              <a:gd name="connsiteX67" fmla="*/ 208592 w 270752"/>
              <a:gd name="connsiteY67" fmla="*/ 1055817 h 1885051"/>
              <a:gd name="connsiteX68" fmla="*/ 132472 w 270752"/>
              <a:gd name="connsiteY68" fmla="*/ 1126545 h 1885051"/>
              <a:gd name="connsiteX69" fmla="*/ 126416 w 270752"/>
              <a:gd name="connsiteY69" fmla="*/ 1126545 h 1885051"/>
              <a:gd name="connsiteX70" fmla="*/ 126416 w 270752"/>
              <a:gd name="connsiteY70" fmla="*/ 1022046 h 1885051"/>
              <a:gd name="connsiteX71" fmla="*/ 86504 w 270752"/>
              <a:gd name="connsiteY71" fmla="*/ 1058748 h 1885051"/>
              <a:gd name="connsiteX72" fmla="*/ 100588 w 270752"/>
              <a:gd name="connsiteY72" fmla="*/ 1088951 h 1885051"/>
              <a:gd name="connsiteX73" fmla="*/ 100588 w 270752"/>
              <a:gd name="connsiteY73" fmla="*/ 1125653 h 1885051"/>
              <a:gd name="connsiteX74" fmla="*/ 55856 w 270752"/>
              <a:gd name="connsiteY74" fmla="*/ 1058748 h 1885051"/>
              <a:gd name="connsiteX75" fmla="*/ 132224 w 270752"/>
              <a:gd name="connsiteY75" fmla="*/ 984452 h 1885051"/>
              <a:gd name="connsiteX76" fmla="*/ 98860 w 270752"/>
              <a:gd name="connsiteY76" fmla="*/ 823626 h 1885051"/>
              <a:gd name="connsiteX77" fmla="*/ 98860 w 270752"/>
              <a:gd name="connsiteY77" fmla="*/ 861858 h 1885051"/>
              <a:gd name="connsiteX78" fmla="*/ 83784 w 270752"/>
              <a:gd name="connsiteY78" fmla="*/ 895883 h 1885051"/>
              <a:gd name="connsiteX79" fmla="*/ 99600 w 270752"/>
              <a:gd name="connsiteY79" fmla="*/ 922263 h 1885051"/>
              <a:gd name="connsiteX80" fmla="*/ 116284 w 270752"/>
              <a:gd name="connsiteY80" fmla="*/ 900981 h 1885051"/>
              <a:gd name="connsiteX81" fmla="*/ 118260 w 270752"/>
              <a:gd name="connsiteY81" fmla="*/ 882248 h 1885051"/>
              <a:gd name="connsiteX82" fmla="*/ 163612 w 270752"/>
              <a:gd name="connsiteY82" fmla="*/ 827450 h 1885051"/>
              <a:gd name="connsiteX83" fmla="*/ 208720 w 270752"/>
              <a:gd name="connsiteY83" fmla="*/ 889257 h 1885051"/>
              <a:gd name="connsiteX84" fmla="*/ 168184 w 270752"/>
              <a:gd name="connsiteY84" fmla="*/ 957435 h 1885051"/>
              <a:gd name="connsiteX85" fmla="*/ 168184 w 270752"/>
              <a:gd name="connsiteY85" fmla="*/ 920096 h 1885051"/>
              <a:gd name="connsiteX86" fmla="*/ 180544 w 270752"/>
              <a:gd name="connsiteY86" fmla="*/ 889639 h 1885051"/>
              <a:gd name="connsiteX87" fmla="*/ 165344 w 270752"/>
              <a:gd name="connsiteY87" fmla="*/ 864151 h 1885051"/>
              <a:gd name="connsiteX88" fmla="*/ 150020 w 270752"/>
              <a:gd name="connsiteY88" fmla="*/ 885561 h 1885051"/>
              <a:gd name="connsiteX89" fmla="*/ 148288 w 270752"/>
              <a:gd name="connsiteY89" fmla="*/ 903275 h 1885051"/>
              <a:gd name="connsiteX90" fmla="*/ 101084 w 270752"/>
              <a:gd name="connsiteY90" fmla="*/ 959857 h 1885051"/>
              <a:gd name="connsiteX91" fmla="*/ 54868 w 270752"/>
              <a:gd name="connsiteY91" fmla="*/ 896138 h 1885051"/>
              <a:gd name="connsiteX92" fmla="*/ 98860 w 270752"/>
              <a:gd name="connsiteY92" fmla="*/ 823626 h 1885051"/>
              <a:gd name="connsiteX93" fmla="*/ 204640 w 270752"/>
              <a:gd name="connsiteY93" fmla="*/ 655154 h 1885051"/>
              <a:gd name="connsiteX94" fmla="*/ 204640 w 270752"/>
              <a:gd name="connsiteY94" fmla="*/ 697209 h 1885051"/>
              <a:gd name="connsiteX95" fmla="*/ 108868 w 270752"/>
              <a:gd name="connsiteY95" fmla="*/ 735440 h 1885051"/>
              <a:gd name="connsiteX96" fmla="*/ 204640 w 270752"/>
              <a:gd name="connsiteY96" fmla="*/ 773544 h 1885051"/>
              <a:gd name="connsiteX97" fmla="*/ 204640 w 270752"/>
              <a:gd name="connsiteY97" fmla="*/ 811775 h 1885051"/>
              <a:gd name="connsiteX98" fmla="*/ 0 w 270752"/>
              <a:gd name="connsiteY98" fmla="*/ 730470 h 1885051"/>
              <a:gd name="connsiteX99" fmla="*/ 0 w 270752"/>
              <a:gd name="connsiteY99" fmla="*/ 692239 h 1885051"/>
              <a:gd name="connsiteX100" fmla="*/ 60920 w 270752"/>
              <a:gd name="connsiteY100" fmla="*/ 716452 h 1885051"/>
              <a:gd name="connsiteX101" fmla="*/ 59440 w 270752"/>
              <a:gd name="connsiteY101" fmla="*/ 593220 h 1885051"/>
              <a:gd name="connsiteX102" fmla="*/ 270752 w 270752"/>
              <a:gd name="connsiteY102" fmla="*/ 593220 h 1885051"/>
              <a:gd name="connsiteX103" fmla="*/ 270752 w 270752"/>
              <a:gd name="connsiteY103" fmla="*/ 631451 h 1885051"/>
              <a:gd name="connsiteX104" fmla="*/ 59440 w 270752"/>
              <a:gd name="connsiteY104" fmla="*/ 631451 h 1885051"/>
              <a:gd name="connsiteX105" fmla="*/ 132100 w 270752"/>
              <a:gd name="connsiteY105" fmla="*/ 446030 h 1885051"/>
              <a:gd name="connsiteX106" fmla="*/ 88108 w 270752"/>
              <a:gd name="connsiteY106" fmla="*/ 479291 h 1885051"/>
              <a:gd name="connsiteX107" fmla="*/ 132100 w 270752"/>
              <a:gd name="connsiteY107" fmla="*/ 512807 h 1885051"/>
              <a:gd name="connsiteX108" fmla="*/ 132100 w 270752"/>
              <a:gd name="connsiteY108" fmla="*/ 513317 h 1885051"/>
              <a:gd name="connsiteX109" fmla="*/ 175724 w 270752"/>
              <a:gd name="connsiteY109" fmla="*/ 479801 h 1885051"/>
              <a:gd name="connsiteX110" fmla="*/ 132100 w 270752"/>
              <a:gd name="connsiteY110" fmla="*/ 446030 h 1885051"/>
              <a:gd name="connsiteX111" fmla="*/ 132720 w 270752"/>
              <a:gd name="connsiteY111" fmla="*/ 407162 h 1885051"/>
              <a:gd name="connsiteX112" fmla="*/ 208472 w 270752"/>
              <a:gd name="connsiteY112" fmla="*/ 469988 h 1885051"/>
              <a:gd name="connsiteX113" fmla="*/ 183756 w 270752"/>
              <a:gd name="connsiteY113" fmla="*/ 512297 h 1885051"/>
              <a:gd name="connsiteX114" fmla="*/ 204640 w 270752"/>
              <a:gd name="connsiteY114" fmla="*/ 512297 h 1885051"/>
              <a:gd name="connsiteX115" fmla="*/ 204640 w 270752"/>
              <a:gd name="connsiteY115" fmla="*/ 550529 h 1885051"/>
              <a:gd name="connsiteX116" fmla="*/ 59440 w 270752"/>
              <a:gd name="connsiteY116" fmla="*/ 550529 h 1885051"/>
              <a:gd name="connsiteX117" fmla="*/ 59440 w 270752"/>
              <a:gd name="connsiteY117" fmla="*/ 513317 h 1885051"/>
              <a:gd name="connsiteX118" fmla="*/ 80696 w 270752"/>
              <a:gd name="connsiteY118" fmla="*/ 513317 h 1885051"/>
              <a:gd name="connsiteX119" fmla="*/ 81560 w 270752"/>
              <a:gd name="connsiteY119" fmla="*/ 512680 h 1885051"/>
              <a:gd name="connsiteX120" fmla="*/ 56844 w 270752"/>
              <a:gd name="connsiteY120" fmla="*/ 469988 h 1885051"/>
              <a:gd name="connsiteX121" fmla="*/ 132720 w 270752"/>
              <a:gd name="connsiteY121" fmla="*/ 407162 h 1885051"/>
              <a:gd name="connsiteX122" fmla="*/ 59440 w 270752"/>
              <a:gd name="connsiteY122" fmla="*/ 235122 h 1885051"/>
              <a:gd name="connsiteX123" fmla="*/ 204024 w 270752"/>
              <a:gd name="connsiteY123" fmla="*/ 235122 h 1885051"/>
              <a:gd name="connsiteX124" fmla="*/ 204024 w 270752"/>
              <a:gd name="connsiteY124" fmla="*/ 273353 h 1885051"/>
              <a:gd name="connsiteX125" fmla="*/ 183136 w 270752"/>
              <a:gd name="connsiteY125" fmla="*/ 273353 h 1885051"/>
              <a:gd name="connsiteX126" fmla="*/ 207852 w 270752"/>
              <a:gd name="connsiteY126" fmla="*/ 317191 h 1885051"/>
              <a:gd name="connsiteX127" fmla="*/ 147300 w 270752"/>
              <a:gd name="connsiteY127" fmla="*/ 373773 h 1885051"/>
              <a:gd name="connsiteX128" fmla="*/ 59440 w 270752"/>
              <a:gd name="connsiteY128" fmla="*/ 373773 h 1885051"/>
              <a:gd name="connsiteX129" fmla="*/ 59440 w 270752"/>
              <a:gd name="connsiteY129" fmla="*/ 335542 h 1885051"/>
              <a:gd name="connsiteX130" fmla="*/ 141492 w 270752"/>
              <a:gd name="connsiteY130" fmla="*/ 335542 h 1885051"/>
              <a:gd name="connsiteX131" fmla="*/ 175968 w 270752"/>
              <a:gd name="connsiteY131" fmla="*/ 304830 h 1885051"/>
              <a:gd name="connsiteX132" fmla="*/ 141492 w 270752"/>
              <a:gd name="connsiteY132" fmla="*/ 273098 h 1885051"/>
              <a:gd name="connsiteX133" fmla="*/ 59440 w 270752"/>
              <a:gd name="connsiteY133" fmla="*/ 273353 h 1885051"/>
              <a:gd name="connsiteX134" fmla="*/ 134696 w 270752"/>
              <a:gd name="connsiteY134" fmla="*/ 70473 h 1885051"/>
              <a:gd name="connsiteX135" fmla="*/ 134696 w 270752"/>
              <a:gd name="connsiteY135" fmla="*/ 136230 h 1885051"/>
              <a:gd name="connsiteX136" fmla="*/ 215640 w 270752"/>
              <a:gd name="connsiteY136" fmla="*/ 103352 h 1885051"/>
              <a:gd name="connsiteX137" fmla="*/ 59440 w 270752"/>
              <a:gd name="connsiteY137" fmla="*/ 0 h 1885051"/>
              <a:gd name="connsiteX138" fmla="*/ 264080 w 270752"/>
              <a:gd name="connsiteY138" fmla="*/ 84109 h 1885051"/>
              <a:gd name="connsiteX139" fmla="*/ 264080 w 270752"/>
              <a:gd name="connsiteY139" fmla="*/ 124634 h 1885051"/>
              <a:gd name="connsiteX140" fmla="*/ 59440 w 270752"/>
              <a:gd name="connsiteY140" fmla="*/ 208742 h 1885051"/>
              <a:gd name="connsiteX141" fmla="*/ 59440 w 270752"/>
              <a:gd name="connsiteY141" fmla="*/ 166688 h 1885051"/>
              <a:gd name="connsiteX142" fmla="*/ 101332 w 270752"/>
              <a:gd name="connsiteY142" fmla="*/ 149866 h 1885051"/>
              <a:gd name="connsiteX143" fmla="*/ 101332 w 270752"/>
              <a:gd name="connsiteY143" fmla="*/ 56837 h 1885051"/>
              <a:gd name="connsiteX144" fmla="*/ 59440 w 270752"/>
              <a:gd name="connsiteY144" fmla="*/ 40015 h 1885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270752" h="1885051">
                <a:moveTo>
                  <a:pt x="59440" y="1846819"/>
                </a:moveTo>
                <a:lnTo>
                  <a:pt x="270752" y="1846819"/>
                </a:lnTo>
                <a:lnTo>
                  <a:pt x="270752" y="1885051"/>
                </a:lnTo>
                <a:lnTo>
                  <a:pt x="59440" y="1885051"/>
                </a:lnTo>
                <a:close/>
                <a:moveTo>
                  <a:pt x="132100" y="1699120"/>
                </a:moveTo>
                <a:cubicBezTo>
                  <a:pt x="106272" y="1699120"/>
                  <a:pt x="88108" y="1712246"/>
                  <a:pt x="88108" y="1732891"/>
                </a:cubicBezTo>
                <a:cubicBezTo>
                  <a:pt x="88108" y="1753535"/>
                  <a:pt x="106272" y="1766279"/>
                  <a:pt x="132100" y="1766279"/>
                </a:cubicBezTo>
                <a:cubicBezTo>
                  <a:pt x="157560" y="1766279"/>
                  <a:pt x="175724" y="1754555"/>
                  <a:pt x="175724" y="1732891"/>
                </a:cubicBezTo>
                <a:cubicBezTo>
                  <a:pt x="175724" y="1711226"/>
                  <a:pt x="157928" y="1699120"/>
                  <a:pt x="132100" y="1699120"/>
                </a:cubicBezTo>
                <a:close/>
                <a:moveTo>
                  <a:pt x="132720" y="1660889"/>
                </a:moveTo>
                <a:cubicBezTo>
                  <a:pt x="180048" y="1660889"/>
                  <a:pt x="208472" y="1687778"/>
                  <a:pt x="208472" y="1723588"/>
                </a:cubicBezTo>
                <a:cubicBezTo>
                  <a:pt x="209100" y="1741531"/>
                  <a:pt x="199412" y="1758174"/>
                  <a:pt x="183756" y="1766024"/>
                </a:cubicBezTo>
                <a:lnTo>
                  <a:pt x="204640" y="1766024"/>
                </a:lnTo>
                <a:lnTo>
                  <a:pt x="204640" y="1803618"/>
                </a:lnTo>
                <a:lnTo>
                  <a:pt x="59440" y="1803618"/>
                </a:lnTo>
                <a:lnTo>
                  <a:pt x="59440" y="1766279"/>
                </a:lnTo>
                <a:lnTo>
                  <a:pt x="80696" y="1766279"/>
                </a:lnTo>
                <a:lnTo>
                  <a:pt x="81560" y="1766279"/>
                </a:lnTo>
                <a:cubicBezTo>
                  <a:pt x="65888" y="1758314"/>
                  <a:pt x="56208" y="1741594"/>
                  <a:pt x="56844" y="1723588"/>
                </a:cubicBezTo>
                <a:cubicBezTo>
                  <a:pt x="56844" y="1687778"/>
                  <a:pt x="85392" y="1660889"/>
                  <a:pt x="132720" y="1660889"/>
                </a:cubicBezTo>
                <a:close/>
                <a:moveTo>
                  <a:pt x="229848" y="1499808"/>
                </a:moveTo>
                <a:lnTo>
                  <a:pt x="263216" y="1500063"/>
                </a:lnTo>
                <a:lnTo>
                  <a:pt x="263216" y="1692493"/>
                </a:lnTo>
                <a:lnTo>
                  <a:pt x="228860" y="1692493"/>
                </a:lnTo>
                <a:lnTo>
                  <a:pt x="228860" y="1616031"/>
                </a:lnTo>
                <a:lnTo>
                  <a:pt x="59440" y="1616031"/>
                </a:lnTo>
                <a:lnTo>
                  <a:pt x="59440" y="1576270"/>
                </a:lnTo>
                <a:lnTo>
                  <a:pt x="229848" y="1576270"/>
                </a:lnTo>
                <a:close/>
                <a:moveTo>
                  <a:pt x="218356" y="1291703"/>
                </a:moveTo>
                <a:cubicBezTo>
                  <a:pt x="206496" y="1291703"/>
                  <a:pt x="196732" y="1302026"/>
                  <a:pt x="186472" y="1312985"/>
                </a:cubicBezTo>
                <a:cubicBezTo>
                  <a:pt x="195372" y="1327258"/>
                  <a:pt x="204516" y="1338473"/>
                  <a:pt x="217740" y="1338473"/>
                </a:cubicBezTo>
                <a:cubicBezTo>
                  <a:pt x="228328" y="1337491"/>
                  <a:pt x="236800" y="1328991"/>
                  <a:pt x="238048" y="1318095"/>
                </a:cubicBezTo>
                <a:cubicBezTo>
                  <a:pt x="239508" y="1305377"/>
                  <a:pt x="230692" y="1293844"/>
                  <a:pt x="218356" y="1292340"/>
                </a:cubicBezTo>
                <a:close/>
                <a:moveTo>
                  <a:pt x="114304" y="1271568"/>
                </a:moveTo>
                <a:lnTo>
                  <a:pt x="114320" y="1271575"/>
                </a:lnTo>
                <a:lnTo>
                  <a:pt x="112064" y="1271711"/>
                </a:lnTo>
                <a:cubicBezTo>
                  <a:pt x="97604" y="1273260"/>
                  <a:pt x="87100" y="1286606"/>
                  <a:pt x="88604" y="1301516"/>
                </a:cubicBezTo>
                <a:cubicBezTo>
                  <a:pt x="88604" y="1318083"/>
                  <a:pt x="96636" y="1330444"/>
                  <a:pt x="111216" y="1345354"/>
                </a:cubicBezTo>
                <a:lnTo>
                  <a:pt x="151380" y="1302026"/>
                </a:lnTo>
                <a:cubicBezTo>
                  <a:pt x="146004" y="1293934"/>
                  <a:pt x="140968" y="1286319"/>
                  <a:pt x="135160" y="1280728"/>
                </a:cubicBezTo>
                <a:lnTo>
                  <a:pt x="114320" y="1271575"/>
                </a:lnTo>
                <a:lnTo>
                  <a:pt x="114432" y="1271568"/>
                </a:lnTo>
                <a:close/>
                <a:moveTo>
                  <a:pt x="110724" y="1233082"/>
                </a:moveTo>
                <a:cubicBezTo>
                  <a:pt x="141120" y="1233082"/>
                  <a:pt x="158672" y="1256148"/>
                  <a:pt x="172512" y="1280489"/>
                </a:cubicBezTo>
                <a:cubicBezTo>
                  <a:pt x="184168" y="1266190"/>
                  <a:pt x="200912" y="1257327"/>
                  <a:pt x="218976" y="1255893"/>
                </a:cubicBezTo>
                <a:cubicBezTo>
                  <a:pt x="245912" y="1255893"/>
                  <a:pt x="267168" y="1279342"/>
                  <a:pt x="267168" y="1314259"/>
                </a:cubicBezTo>
                <a:cubicBezTo>
                  <a:pt x="267168" y="1352363"/>
                  <a:pt x="247396" y="1374028"/>
                  <a:pt x="218976" y="1374028"/>
                </a:cubicBezTo>
                <a:cubicBezTo>
                  <a:pt x="194012" y="1374028"/>
                  <a:pt x="178440" y="1352363"/>
                  <a:pt x="167568" y="1333757"/>
                </a:cubicBezTo>
                <a:lnTo>
                  <a:pt x="135192" y="1367528"/>
                </a:lnTo>
                <a:lnTo>
                  <a:pt x="173004" y="1403593"/>
                </a:lnTo>
                <a:lnTo>
                  <a:pt x="173004" y="1447176"/>
                </a:lnTo>
                <a:lnTo>
                  <a:pt x="112328" y="1390212"/>
                </a:lnTo>
                <a:lnTo>
                  <a:pt x="59560" y="1445392"/>
                </a:lnTo>
                <a:lnTo>
                  <a:pt x="59560" y="1400025"/>
                </a:lnTo>
                <a:lnTo>
                  <a:pt x="89220" y="1369057"/>
                </a:lnTo>
                <a:cubicBezTo>
                  <a:pt x="70312" y="1350069"/>
                  <a:pt x="56224" y="1331336"/>
                  <a:pt x="56224" y="1300624"/>
                </a:cubicBezTo>
                <a:cubicBezTo>
                  <a:pt x="56224" y="1260099"/>
                  <a:pt x="77480" y="1233082"/>
                  <a:pt x="110724" y="1233082"/>
                </a:cubicBezTo>
                <a:close/>
                <a:moveTo>
                  <a:pt x="150512" y="1022556"/>
                </a:moveTo>
                <a:lnTo>
                  <a:pt x="150512" y="1087676"/>
                </a:lnTo>
                <a:cubicBezTo>
                  <a:pt x="158916" y="1087267"/>
                  <a:pt x="166412" y="1083479"/>
                  <a:pt x="171800" y="1077625"/>
                </a:cubicBezTo>
                <a:lnTo>
                  <a:pt x="180300" y="1055492"/>
                </a:lnTo>
                <a:lnTo>
                  <a:pt x="180420" y="1055817"/>
                </a:lnTo>
                <a:lnTo>
                  <a:pt x="180420" y="1055180"/>
                </a:lnTo>
                <a:lnTo>
                  <a:pt x="180300" y="1055492"/>
                </a:lnTo>
                <a:lnTo>
                  <a:pt x="171988" y="1032950"/>
                </a:lnTo>
                <a:cubicBezTo>
                  <a:pt x="166596" y="1026953"/>
                  <a:pt x="159032" y="1023035"/>
                  <a:pt x="150512" y="1022556"/>
                </a:cubicBezTo>
                <a:close/>
                <a:moveTo>
                  <a:pt x="132224" y="984452"/>
                </a:moveTo>
                <a:cubicBezTo>
                  <a:pt x="177208" y="984452"/>
                  <a:pt x="208592" y="1012488"/>
                  <a:pt x="208592" y="1055817"/>
                </a:cubicBezTo>
                <a:cubicBezTo>
                  <a:pt x="208592" y="1098636"/>
                  <a:pt x="178688" y="1126545"/>
                  <a:pt x="132472" y="1126545"/>
                </a:cubicBezTo>
                <a:lnTo>
                  <a:pt x="126416" y="1126545"/>
                </a:lnTo>
                <a:lnTo>
                  <a:pt x="126416" y="1022046"/>
                </a:lnTo>
                <a:cubicBezTo>
                  <a:pt x="103432" y="1023193"/>
                  <a:pt x="86504" y="1036192"/>
                  <a:pt x="86504" y="1058748"/>
                </a:cubicBezTo>
                <a:cubicBezTo>
                  <a:pt x="85680" y="1070677"/>
                  <a:pt x="91040" y="1082166"/>
                  <a:pt x="100588" y="1088951"/>
                </a:cubicBezTo>
                <a:lnTo>
                  <a:pt x="100588" y="1125653"/>
                </a:lnTo>
                <a:cubicBezTo>
                  <a:pt x="85636" y="1123231"/>
                  <a:pt x="55856" y="1107047"/>
                  <a:pt x="55856" y="1058748"/>
                </a:cubicBezTo>
                <a:cubicBezTo>
                  <a:pt x="55856" y="1012871"/>
                  <a:pt x="87244" y="984452"/>
                  <a:pt x="132224" y="984452"/>
                </a:cubicBezTo>
                <a:close/>
                <a:moveTo>
                  <a:pt x="98860" y="823626"/>
                </a:moveTo>
                <a:lnTo>
                  <a:pt x="98860" y="861858"/>
                </a:lnTo>
                <a:cubicBezTo>
                  <a:pt x="87916" y="869274"/>
                  <a:pt x="82056" y="882497"/>
                  <a:pt x="83784" y="895883"/>
                </a:cubicBezTo>
                <a:cubicBezTo>
                  <a:pt x="83784" y="913342"/>
                  <a:pt x="89840" y="922263"/>
                  <a:pt x="99600" y="922263"/>
                </a:cubicBezTo>
                <a:cubicBezTo>
                  <a:pt x="109364" y="922263"/>
                  <a:pt x="114552" y="916910"/>
                  <a:pt x="116284" y="900981"/>
                </a:cubicBezTo>
                <a:lnTo>
                  <a:pt x="118260" y="882248"/>
                </a:lnTo>
                <a:cubicBezTo>
                  <a:pt x="121720" y="850516"/>
                  <a:pt x="135684" y="827450"/>
                  <a:pt x="163612" y="827450"/>
                </a:cubicBezTo>
                <a:cubicBezTo>
                  <a:pt x="191540" y="827450"/>
                  <a:pt x="208720" y="852300"/>
                  <a:pt x="208720" y="889257"/>
                </a:cubicBezTo>
                <a:cubicBezTo>
                  <a:pt x="208720" y="940486"/>
                  <a:pt x="181780" y="954122"/>
                  <a:pt x="168184" y="957435"/>
                </a:cubicBezTo>
                <a:lnTo>
                  <a:pt x="168184" y="920096"/>
                </a:lnTo>
                <a:cubicBezTo>
                  <a:pt x="177088" y="912793"/>
                  <a:pt x="181748" y="901303"/>
                  <a:pt x="180544" y="889639"/>
                </a:cubicBezTo>
                <a:cubicBezTo>
                  <a:pt x="180544" y="872562"/>
                  <a:pt x="174612" y="864151"/>
                  <a:pt x="165344" y="864151"/>
                </a:cubicBezTo>
                <a:cubicBezTo>
                  <a:pt x="156076" y="864151"/>
                  <a:pt x="151504" y="871288"/>
                  <a:pt x="150020" y="885561"/>
                </a:cubicBezTo>
                <a:lnTo>
                  <a:pt x="148288" y="903275"/>
                </a:lnTo>
                <a:cubicBezTo>
                  <a:pt x="144952" y="943035"/>
                  <a:pt x="128640" y="959857"/>
                  <a:pt x="101084" y="959857"/>
                </a:cubicBezTo>
                <a:cubicBezTo>
                  <a:pt x="73528" y="959857"/>
                  <a:pt x="54868" y="938192"/>
                  <a:pt x="54868" y="896138"/>
                </a:cubicBezTo>
                <a:cubicBezTo>
                  <a:pt x="54868" y="843124"/>
                  <a:pt x="84524" y="825920"/>
                  <a:pt x="98860" y="823626"/>
                </a:cubicBezTo>
                <a:close/>
                <a:moveTo>
                  <a:pt x="204640" y="655154"/>
                </a:moveTo>
                <a:lnTo>
                  <a:pt x="204640" y="697209"/>
                </a:lnTo>
                <a:lnTo>
                  <a:pt x="108868" y="735440"/>
                </a:lnTo>
                <a:lnTo>
                  <a:pt x="204640" y="773544"/>
                </a:lnTo>
                <a:lnTo>
                  <a:pt x="204640" y="811775"/>
                </a:lnTo>
                <a:lnTo>
                  <a:pt x="0" y="730470"/>
                </a:lnTo>
                <a:lnTo>
                  <a:pt x="0" y="692239"/>
                </a:lnTo>
                <a:lnTo>
                  <a:pt x="60920" y="716452"/>
                </a:lnTo>
                <a:close/>
                <a:moveTo>
                  <a:pt x="59440" y="593220"/>
                </a:moveTo>
                <a:lnTo>
                  <a:pt x="270752" y="593220"/>
                </a:lnTo>
                <a:lnTo>
                  <a:pt x="270752" y="631451"/>
                </a:lnTo>
                <a:lnTo>
                  <a:pt x="59440" y="631451"/>
                </a:lnTo>
                <a:close/>
                <a:moveTo>
                  <a:pt x="132100" y="446030"/>
                </a:moveTo>
                <a:cubicBezTo>
                  <a:pt x="106272" y="446030"/>
                  <a:pt x="88108" y="458519"/>
                  <a:pt x="88108" y="479291"/>
                </a:cubicBezTo>
                <a:cubicBezTo>
                  <a:pt x="88108" y="500063"/>
                  <a:pt x="106272" y="512807"/>
                  <a:pt x="132100" y="512807"/>
                </a:cubicBezTo>
                <a:lnTo>
                  <a:pt x="132100" y="513317"/>
                </a:lnTo>
                <a:cubicBezTo>
                  <a:pt x="157560" y="513317"/>
                  <a:pt x="175724" y="500828"/>
                  <a:pt x="175724" y="479801"/>
                </a:cubicBezTo>
                <a:cubicBezTo>
                  <a:pt x="175724" y="458774"/>
                  <a:pt x="157928" y="446030"/>
                  <a:pt x="132100" y="446030"/>
                </a:cubicBezTo>
                <a:close/>
                <a:moveTo>
                  <a:pt x="132720" y="407162"/>
                </a:moveTo>
                <a:cubicBezTo>
                  <a:pt x="180048" y="407162"/>
                  <a:pt x="208472" y="434178"/>
                  <a:pt x="208472" y="469988"/>
                </a:cubicBezTo>
                <a:cubicBezTo>
                  <a:pt x="209116" y="487902"/>
                  <a:pt x="199416" y="504511"/>
                  <a:pt x="183756" y="512297"/>
                </a:cubicBezTo>
                <a:lnTo>
                  <a:pt x="204640" y="512297"/>
                </a:lnTo>
                <a:lnTo>
                  <a:pt x="204640" y="550529"/>
                </a:lnTo>
                <a:lnTo>
                  <a:pt x="59440" y="550529"/>
                </a:lnTo>
                <a:lnTo>
                  <a:pt x="59440" y="513317"/>
                </a:lnTo>
                <a:lnTo>
                  <a:pt x="80696" y="513317"/>
                </a:lnTo>
                <a:lnTo>
                  <a:pt x="81560" y="512680"/>
                </a:lnTo>
                <a:cubicBezTo>
                  <a:pt x="65888" y="504711"/>
                  <a:pt x="56208" y="487996"/>
                  <a:pt x="56844" y="469988"/>
                </a:cubicBezTo>
                <a:cubicBezTo>
                  <a:pt x="56844" y="434178"/>
                  <a:pt x="85392" y="407162"/>
                  <a:pt x="132720" y="407162"/>
                </a:cubicBezTo>
                <a:close/>
                <a:moveTo>
                  <a:pt x="59440" y="235122"/>
                </a:moveTo>
                <a:lnTo>
                  <a:pt x="204024" y="235122"/>
                </a:lnTo>
                <a:lnTo>
                  <a:pt x="204024" y="273353"/>
                </a:lnTo>
                <a:lnTo>
                  <a:pt x="183136" y="273353"/>
                </a:lnTo>
                <a:cubicBezTo>
                  <a:pt x="198648" y="282081"/>
                  <a:pt x="208172" y="298973"/>
                  <a:pt x="207852" y="317191"/>
                </a:cubicBezTo>
                <a:cubicBezTo>
                  <a:pt x="207852" y="351217"/>
                  <a:pt x="184376" y="373773"/>
                  <a:pt x="147300" y="373773"/>
                </a:cubicBezTo>
                <a:lnTo>
                  <a:pt x="59440" y="373773"/>
                </a:lnTo>
                <a:lnTo>
                  <a:pt x="59440" y="335542"/>
                </a:lnTo>
                <a:lnTo>
                  <a:pt x="141492" y="335542"/>
                </a:lnTo>
                <a:cubicBezTo>
                  <a:pt x="163612" y="335542"/>
                  <a:pt x="175968" y="324710"/>
                  <a:pt x="175968" y="304830"/>
                </a:cubicBezTo>
                <a:cubicBezTo>
                  <a:pt x="175968" y="284950"/>
                  <a:pt x="163368" y="273098"/>
                  <a:pt x="141492" y="273098"/>
                </a:cubicBezTo>
                <a:lnTo>
                  <a:pt x="59440" y="273353"/>
                </a:lnTo>
                <a:close/>
                <a:moveTo>
                  <a:pt x="134696" y="70473"/>
                </a:moveTo>
                <a:lnTo>
                  <a:pt x="134696" y="136230"/>
                </a:lnTo>
                <a:lnTo>
                  <a:pt x="215640" y="103352"/>
                </a:lnTo>
                <a:close/>
                <a:moveTo>
                  <a:pt x="59440" y="0"/>
                </a:moveTo>
                <a:lnTo>
                  <a:pt x="264080" y="84109"/>
                </a:lnTo>
                <a:lnTo>
                  <a:pt x="264080" y="124634"/>
                </a:lnTo>
                <a:lnTo>
                  <a:pt x="59440" y="208742"/>
                </a:lnTo>
                <a:lnTo>
                  <a:pt x="59440" y="166688"/>
                </a:lnTo>
                <a:lnTo>
                  <a:pt x="101332" y="149866"/>
                </a:lnTo>
                <a:lnTo>
                  <a:pt x="101332" y="56837"/>
                </a:lnTo>
                <a:lnTo>
                  <a:pt x="59440" y="40015"/>
                </a:lnTo>
                <a:close/>
              </a:path>
            </a:pathLst>
          </a:custGeom>
          <a:solidFill>
            <a:schemeClr val="bg1"/>
          </a:solidFill>
          <a:ln w="0">
            <a:solidFill>
              <a:schemeClr val="tx1">
                <a:alpha val="0"/>
              </a:schemeClr>
            </a:solidFill>
          </a:ln>
        </p:spPr>
        <p:txBody>
          <a:bodyPr wrap="square">
            <a:noAutofit/>
          </a:bodyPr>
          <a:lstStyle>
            <a:lvl1pPr marL="0" indent="0">
              <a:lnSpc>
                <a:spcPts val="1410"/>
              </a:lnSpc>
              <a:spcBef>
                <a:spcPts val="0"/>
              </a:spcBef>
              <a:buNone/>
              <a:defRPr sz="1080">
                <a:solidFill>
                  <a:schemeClr val="tx1"/>
                </a:solidFill>
              </a:defRPr>
            </a:lvl1pPr>
          </a:lstStyle>
          <a:p>
            <a:pPr lvl="0"/>
            <a:r>
              <a:rPr lang="da-DK" noProof="0"/>
              <a:t>  </a:t>
            </a:r>
          </a:p>
        </p:txBody>
      </p:sp>
      <p:sp>
        <p:nvSpPr>
          <p:cNvPr id="11" name="Text Placeholder 11">
            <a:extLst>
              <a:ext uri="{FF2B5EF4-FFF2-40B4-BE49-F238E27FC236}">
                <a16:creationId xmlns:a16="http://schemas.microsoft.com/office/drawing/2014/main" id="{5A7C87FF-C615-A84D-BC93-1999FED9C3C5}"/>
              </a:ext>
            </a:extLst>
          </p:cNvPr>
          <p:cNvSpPr>
            <a:spLocks noGrp="1"/>
          </p:cNvSpPr>
          <p:nvPr>
            <p:ph type="body" sz="quarter" idx="15" hasCustomPrompt="1"/>
          </p:nvPr>
        </p:nvSpPr>
        <p:spPr>
          <a:xfrm>
            <a:off x="11963029" y="766251"/>
            <a:ext cx="92064" cy="692192"/>
          </a:xfrm>
          <a:custGeom>
            <a:avLst/>
            <a:gdLst>
              <a:gd name="connsiteX0" fmla="*/ 64876 w 276192"/>
              <a:gd name="connsiteY0" fmla="*/ 2172464 h 2307307"/>
              <a:gd name="connsiteX1" fmla="*/ 276192 w 276192"/>
              <a:gd name="connsiteY1" fmla="*/ 2172464 h 2307307"/>
              <a:gd name="connsiteX2" fmla="*/ 276192 w 276192"/>
              <a:gd name="connsiteY2" fmla="*/ 2197859 h 2307307"/>
              <a:gd name="connsiteX3" fmla="*/ 145816 w 276192"/>
              <a:gd name="connsiteY3" fmla="*/ 2197859 h 2307307"/>
              <a:gd name="connsiteX4" fmla="*/ 206740 w 276192"/>
              <a:gd name="connsiteY4" fmla="*/ 2266042 h 2307307"/>
              <a:gd name="connsiteX5" fmla="*/ 206740 w 276192"/>
              <a:gd name="connsiteY5" fmla="*/ 2302990 h 2307307"/>
              <a:gd name="connsiteX6" fmla="*/ 139764 w 276192"/>
              <a:gd name="connsiteY6" fmla="*/ 2226808 h 2307307"/>
              <a:gd name="connsiteX7" fmla="*/ 64876 w 276192"/>
              <a:gd name="connsiteY7" fmla="*/ 2307307 h 2307307"/>
              <a:gd name="connsiteX8" fmla="*/ 64876 w 276192"/>
              <a:gd name="connsiteY8" fmla="*/ 2270993 h 2307307"/>
              <a:gd name="connsiteX9" fmla="*/ 131484 w 276192"/>
              <a:gd name="connsiteY9" fmla="*/ 2197859 h 2307307"/>
              <a:gd name="connsiteX10" fmla="*/ 64876 w 276192"/>
              <a:gd name="connsiteY10" fmla="*/ 2197859 h 2307307"/>
              <a:gd name="connsiteX11" fmla="*/ 135932 w 276192"/>
              <a:gd name="connsiteY11" fmla="*/ 2013624 h 2307307"/>
              <a:gd name="connsiteX12" fmla="*/ 85392 w 276192"/>
              <a:gd name="connsiteY12" fmla="*/ 2054001 h 2307307"/>
              <a:gd name="connsiteX13" fmla="*/ 135932 w 276192"/>
              <a:gd name="connsiteY13" fmla="*/ 2095012 h 2307307"/>
              <a:gd name="connsiteX14" fmla="*/ 186472 w 276192"/>
              <a:gd name="connsiteY14" fmla="*/ 2054001 h 2307307"/>
              <a:gd name="connsiteX15" fmla="*/ 135932 w 276192"/>
              <a:gd name="connsiteY15" fmla="*/ 2013624 h 2307307"/>
              <a:gd name="connsiteX16" fmla="*/ 135932 w 276192"/>
              <a:gd name="connsiteY16" fmla="*/ 1985437 h 2307307"/>
              <a:gd name="connsiteX17" fmla="*/ 210076 w 276192"/>
              <a:gd name="connsiteY17" fmla="*/ 2048922 h 2307307"/>
              <a:gd name="connsiteX18" fmla="*/ 183508 w 276192"/>
              <a:gd name="connsiteY18" fmla="*/ 2093489 h 2307307"/>
              <a:gd name="connsiteX19" fmla="*/ 276192 w 276192"/>
              <a:gd name="connsiteY19" fmla="*/ 2093489 h 2307307"/>
              <a:gd name="connsiteX20" fmla="*/ 276192 w 276192"/>
              <a:gd name="connsiteY20" fmla="*/ 2120406 h 2307307"/>
              <a:gd name="connsiteX21" fmla="*/ 64876 w 276192"/>
              <a:gd name="connsiteY21" fmla="*/ 2120406 h 2307307"/>
              <a:gd name="connsiteX22" fmla="*/ 64876 w 276192"/>
              <a:gd name="connsiteY22" fmla="*/ 2094377 h 2307307"/>
              <a:gd name="connsiteX23" fmla="*/ 89096 w 276192"/>
              <a:gd name="connsiteY23" fmla="*/ 2094377 h 2307307"/>
              <a:gd name="connsiteX24" fmla="*/ 89344 w 276192"/>
              <a:gd name="connsiteY24" fmla="*/ 2093997 h 2307307"/>
              <a:gd name="connsiteX25" fmla="*/ 61788 w 276192"/>
              <a:gd name="connsiteY25" fmla="*/ 2048922 h 2307307"/>
              <a:gd name="connsiteX26" fmla="*/ 135932 w 276192"/>
              <a:gd name="connsiteY26" fmla="*/ 1985437 h 2307307"/>
              <a:gd name="connsiteX27" fmla="*/ 64876 w 276192"/>
              <a:gd name="connsiteY27" fmla="*/ 1904557 h 2307307"/>
              <a:gd name="connsiteX28" fmla="*/ 105656 w 276192"/>
              <a:gd name="connsiteY28" fmla="*/ 1904557 h 2307307"/>
              <a:gd name="connsiteX29" fmla="*/ 105656 w 276192"/>
              <a:gd name="connsiteY29" fmla="*/ 1938839 h 2307307"/>
              <a:gd name="connsiteX30" fmla="*/ 64876 w 276192"/>
              <a:gd name="connsiteY30" fmla="*/ 1938839 h 2307307"/>
              <a:gd name="connsiteX31" fmla="*/ 64876 w 276192"/>
              <a:gd name="connsiteY31" fmla="*/ 1811233 h 2307307"/>
              <a:gd name="connsiteX32" fmla="*/ 276192 w 276192"/>
              <a:gd name="connsiteY32" fmla="*/ 1811233 h 2307307"/>
              <a:gd name="connsiteX33" fmla="*/ 276192 w 276192"/>
              <a:gd name="connsiteY33" fmla="*/ 1838024 h 2307307"/>
              <a:gd name="connsiteX34" fmla="*/ 64876 w 276192"/>
              <a:gd name="connsiteY34" fmla="*/ 1838024 h 2307307"/>
              <a:gd name="connsiteX35" fmla="*/ 135932 w 276192"/>
              <a:gd name="connsiteY35" fmla="*/ 1656837 h 2307307"/>
              <a:gd name="connsiteX36" fmla="*/ 85636 w 276192"/>
              <a:gd name="connsiteY36" fmla="*/ 1695817 h 2307307"/>
              <a:gd name="connsiteX37" fmla="*/ 100216 w 276192"/>
              <a:gd name="connsiteY37" fmla="*/ 1724592 h 2307307"/>
              <a:gd name="connsiteX38" fmla="*/ 135568 w 276192"/>
              <a:gd name="connsiteY38" fmla="*/ 1734693 h 2307307"/>
              <a:gd name="connsiteX39" fmla="*/ 135192 w 276192"/>
              <a:gd name="connsiteY39" fmla="*/ 1734797 h 2307307"/>
              <a:gd name="connsiteX40" fmla="*/ 135932 w 276192"/>
              <a:gd name="connsiteY40" fmla="*/ 1734797 h 2307307"/>
              <a:gd name="connsiteX41" fmla="*/ 135568 w 276192"/>
              <a:gd name="connsiteY41" fmla="*/ 1734693 h 2307307"/>
              <a:gd name="connsiteX42" fmla="*/ 170932 w 276192"/>
              <a:gd name="connsiteY42" fmla="*/ 1724830 h 2307307"/>
              <a:gd name="connsiteX43" fmla="*/ 185360 w 276192"/>
              <a:gd name="connsiteY43" fmla="*/ 1695817 h 2307307"/>
              <a:gd name="connsiteX44" fmla="*/ 135932 w 276192"/>
              <a:gd name="connsiteY44" fmla="*/ 1656837 h 2307307"/>
              <a:gd name="connsiteX45" fmla="*/ 135932 w 276192"/>
              <a:gd name="connsiteY45" fmla="*/ 1629158 h 2307307"/>
              <a:gd name="connsiteX46" fmla="*/ 210076 w 276192"/>
              <a:gd name="connsiteY46" fmla="*/ 1690865 h 2307307"/>
              <a:gd name="connsiteX47" fmla="*/ 183136 w 276192"/>
              <a:gd name="connsiteY47" fmla="*/ 1734797 h 2307307"/>
              <a:gd name="connsiteX48" fmla="*/ 206740 w 276192"/>
              <a:gd name="connsiteY48" fmla="*/ 1734797 h 2307307"/>
              <a:gd name="connsiteX49" fmla="*/ 206740 w 276192"/>
              <a:gd name="connsiteY49" fmla="*/ 1761588 h 2307307"/>
              <a:gd name="connsiteX50" fmla="*/ 64876 w 276192"/>
              <a:gd name="connsiteY50" fmla="*/ 1761588 h 2307307"/>
              <a:gd name="connsiteX51" fmla="*/ 64876 w 276192"/>
              <a:gd name="connsiteY51" fmla="*/ 1734797 h 2307307"/>
              <a:gd name="connsiteX52" fmla="*/ 87736 w 276192"/>
              <a:gd name="connsiteY52" fmla="*/ 1734797 h 2307307"/>
              <a:gd name="connsiteX53" fmla="*/ 88480 w 276192"/>
              <a:gd name="connsiteY53" fmla="*/ 1734162 h 2307307"/>
              <a:gd name="connsiteX54" fmla="*/ 61788 w 276192"/>
              <a:gd name="connsiteY54" fmla="*/ 1690865 h 2307307"/>
              <a:gd name="connsiteX55" fmla="*/ 135932 w 276192"/>
              <a:gd name="connsiteY55" fmla="*/ 1629158 h 2307307"/>
              <a:gd name="connsiteX56" fmla="*/ 183136 w 276192"/>
              <a:gd name="connsiteY56" fmla="*/ 1483142 h 2307307"/>
              <a:gd name="connsiteX57" fmla="*/ 207112 w 276192"/>
              <a:gd name="connsiteY57" fmla="*/ 1483142 h 2307307"/>
              <a:gd name="connsiteX58" fmla="*/ 207112 w 276192"/>
              <a:gd name="connsiteY58" fmla="*/ 1521233 h 2307307"/>
              <a:gd name="connsiteX59" fmla="*/ 268900 w 276192"/>
              <a:gd name="connsiteY59" fmla="*/ 1521233 h 2307307"/>
              <a:gd name="connsiteX60" fmla="*/ 268900 w 276192"/>
              <a:gd name="connsiteY60" fmla="*/ 1548024 h 2307307"/>
              <a:gd name="connsiteX61" fmla="*/ 207112 w 276192"/>
              <a:gd name="connsiteY61" fmla="*/ 1548024 h 2307307"/>
              <a:gd name="connsiteX62" fmla="*/ 207112 w 276192"/>
              <a:gd name="connsiteY62" fmla="*/ 1600843 h 2307307"/>
              <a:gd name="connsiteX63" fmla="*/ 183508 w 276192"/>
              <a:gd name="connsiteY63" fmla="*/ 1600843 h 2307307"/>
              <a:gd name="connsiteX64" fmla="*/ 183508 w 276192"/>
              <a:gd name="connsiteY64" fmla="*/ 1548024 h 2307307"/>
              <a:gd name="connsiteX65" fmla="*/ 116900 w 276192"/>
              <a:gd name="connsiteY65" fmla="*/ 1548024 h 2307307"/>
              <a:gd name="connsiteX66" fmla="*/ 89344 w 276192"/>
              <a:gd name="connsiteY66" fmla="*/ 1576338 h 2307307"/>
              <a:gd name="connsiteX67" fmla="*/ 89344 w 276192"/>
              <a:gd name="connsiteY67" fmla="*/ 1600843 h 2307307"/>
              <a:gd name="connsiteX68" fmla="*/ 65000 w 276192"/>
              <a:gd name="connsiteY68" fmla="*/ 1600843 h 2307307"/>
              <a:gd name="connsiteX69" fmla="*/ 65000 w 276192"/>
              <a:gd name="connsiteY69" fmla="*/ 1569609 h 2307307"/>
              <a:gd name="connsiteX70" fmla="*/ 111216 w 276192"/>
              <a:gd name="connsiteY70" fmla="*/ 1521233 h 2307307"/>
              <a:gd name="connsiteX71" fmla="*/ 183136 w 276192"/>
              <a:gd name="connsiteY71" fmla="*/ 1521233 h 2307307"/>
              <a:gd name="connsiteX72" fmla="*/ 135932 w 276192"/>
              <a:gd name="connsiteY72" fmla="*/ 1345887 h 2307307"/>
              <a:gd name="connsiteX73" fmla="*/ 85636 w 276192"/>
              <a:gd name="connsiteY73" fmla="*/ 1385755 h 2307307"/>
              <a:gd name="connsiteX74" fmla="*/ 135932 w 276192"/>
              <a:gd name="connsiteY74" fmla="*/ 1425370 h 2307307"/>
              <a:gd name="connsiteX75" fmla="*/ 135932 w 276192"/>
              <a:gd name="connsiteY75" fmla="*/ 1425624 h 2307307"/>
              <a:gd name="connsiteX76" fmla="*/ 186352 w 276192"/>
              <a:gd name="connsiteY76" fmla="*/ 1386009 h 2307307"/>
              <a:gd name="connsiteX77" fmla="*/ 135932 w 276192"/>
              <a:gd name="connsiteY77" fmla="*/ 1345887 h 2307307"/>
              <a:gd name="connsiteX78" fmla="*/ 135932 w 276192"/>
              <a:gd name="connsiteY78" fmla="*/ 1317318 h 2307307"/>
              <a:gd name="connsiteX79" fmla="*/ 210076 w 276192"/>
              <a:gd name="connsiteY79" fmla="*/ 1380804 h 2307307"/>
              <a:gd name="connsiteX80" fmla="*/ 183136 w 276192"/>
              <a:gd name="connsiteY80" fmla="*/ 1424608 h 2307307"/>
              <a:gd name="connsiteX81" fmla="*/ 206740 w 276192"/>
              <a:gd name="connsiteY81" fmla="*/ 1424608 h 2307307"/>
              <a:gd name="connsiteX82" fmla="*/ 206740 w 276192"/>
              <a:gd name="connsiteY82" fmla="*/ 1451526 h 2307307"/>
              <a:gd name="connsiteX83" fmla="*/ 68088 w 276192"/>
              <a:gd name="connsiteY83" fmla="*/ 1451526 h 2307307"/>
              <a:gd name="connsiteX84" fmla="*/ 0 w 276192"/>
              <a:gd name="connsiteY84" fmla="*/ 1383978 h 2307307"/>
              <a:gd name="connsiteX85" fmla="*/ 39912 w 276192"/>
              <a:gd name="connsiteY85" fmla="*/ 1319731 h 2307307"/>
              <a:gd name="connsiteX86" fmla="*/ 39912 w 276192"/>
              <a:gd name="connsiteY86" fmla="*/ 1348045 h 2307307"/>
              <a:gd name="connsiteX87" fmla="*/ 23848 w 276192"/>
              <a:gd name="connsiteY87" fmla="*/ 1384359 h 2307307"/>
              <a:gd name="connsiteX88" fmla="*/ 68088 w 276192"/>
              <a:gd name="connsiteY88" fmla="*/ 1424989 h 2307307"/>
              <a:gd name="connsiteX89" fmla="*/ 87616 w 276192"/>
              <a:gd name="connsiteY89" fmla="*/ 1424989 h 2307307"/>
              <a:gd name="connsiteX90" fmla="*/ 87860 w 276192"/>
              <a:gd name="connsiteY90" fmla="*/ 1424735 h 2307307"/>
              <a:gd name="connsiteX91" fmla="*/ 61788 w 276192"/>
              <a:gd name="connsiteY91" fmla="*/ 1380804 h 2307307"/>
              <a:gd name="connsiteX92" fmla="*/ 135932 w 276192"/>
              <a:gd name="connsiteY92" fmla="*/ 1317318 h 2307307"/>
              <a:gd name="connsiteX93" fmla="*/ 135808 w 276192"/>
              <a:gd name="connsiteY93" fmla="*/ 1178159 h 2307307"/>
              <a:gd name="connsiteX94" fmla="*/ 85512 w 276192"/>
              <a:gd name="connsiteY94" fmla="*/ 1218916 h 2307307"/>
              <a:gd name="connsiteX95" fmla="*/ 135808 w 276192"/>
              <a:gd name="connsiteY95" fmla="*/ 1259547 h 2307307"/>
              <a:gd name="connsiteX96" fmla="*/ 185980 w 276192"/>
              <a:gd name="connsiteY96" fmla="*/ 1218916 h 2307307"/>
              <a:gd name="connsiteX97" fmla="*/ 135808 w 276192"/>
              <a:gd name="connsiteY97" fmla="*/ 1178159 h 2307307"/>
              <a:gd name="connsiteX98" fmla="*/ 135932 w 276192"/>
              <a:gd name="connsiteY98" fmla="*/ 1150479 h 2307307"/>
              <a:gd name="connsiteX99" fmla="*/ 210076 w 276192"/>
              <a:gd name="connsiteY99" fmla="*/ 1218916 h 2307307"/>
              <a:gd name="connsiteX100" fmla="*/ 135932 w 276192"/>
              <a:gd name="connsiteY100" fmla="*/ 1287353 h 2307307"/>
              <a:gd name="connsiteX101" fmla="*/ 61788 w 276192"/>
              <a:gd name="connsiteY101" fmla="*/ 1218916 h 2307307"/>
              <a:gd name="connsiteX102" fmla="*/ 135932 w 276192"/>
              <a:gd name="connsiteY102" fmla="*/ 1150479 h 2307307"/>
              <a:gd name="connsiteX103" fmla="*/ 64876 w 276192"/>
              <a:gd name="connsiteY103" fmla="*/ 1073154 h 2307307"/>
              <a:gd name="connsiteX104" fmla="*/ 105656 w 276192"/>
              <a:gd name="connsiteY104" fmla="*/ 1073154 h 2307307"/>
              <a:gd name="connsiteX105" fmla="*/ 105656 w 276192"/>
              <a:gd name="connsiteY105" fmla="*/ 1107309 h 2307307"/>
              <a:gd name="connsiteX106" fmla="*/ 64876 w 276192"/>
              <a:gd name="connsiteY106" fmla="*/ 1107309 h 2307307"/>
              <a:gd name="connsiteX107" fmla="*/ 181040 w 276192"/>
              <a:gd name="connsiteY107" fmla="*/ 824787 h 2307307"/>
              <a:gd name="connsiteX108" fmla="*/ 206740 w 276192"/>
              <a:gd name="connsiteY108" fmla="*/ 833688 h 2307307"/>
              <a:gd name="connsiteX109" fmla="*/ 206740 w 276192"/>
              <a:gd name="connsiteY109" fmla="*/ 844480 h 2307307"/>
              <a:gd name="connsiteX110" fmla="*/ 101948 w 276192"/>
              <a:gd name="connsiteY110" fmla="*/ 879651 h 2307307"/>
              <a:gd name="connsiteX111" fmla="*/ 207852 w 276192"/>
              <a:gd name="connsiteY111" fmla="*/ 915330 h 2307307"/>
              <a:gd name="connsiteX112" fmla="*/ 207852 w 276192"/>
              <a:gd name="connsiteY112" fmla="*/ 940724 h 2307307"/>
              <a:gd name="connsiteX113" fmla="*/ 103308 w 276192"/>
              <a:gd name="connsiteY113" fmla="*/ 976657 h 2307307"/>
              <a:gd name="connsiteX114" fmla="*/ 206740 w 276192"/>
              <a:gd name="connsiteY114" fmla="*/ 1011193 h 2307307"/>
              <a:gd name="connsiteX115" fmla="*/ 206740 w 276192"/>
              <a:gd name="connsiteY115" fmla="*/ 1038110 h 2307307"/>
              <a:gd name="connsiteX116" fmla="*/ 63764 w 276192"/>
              <a:gd name="connsiteY116" fmla="*/ 988592 h 2307307"/>
              <a:gd name="connsiteX117" fmla="*/ 63764 w 276192"/>
              <a:gd name="connsiteY117" fmla="*/ 964975 h 2307307"/>
              <a:gd name="connsiteX118" fmla="*/ 171400 w 276192"/>
              <a:gd name="connsiteY118" fmla="*/ 928408 h 2307307"/>
              <a:gd name="connsiteX119" fmla="*/ 63764 w 276192"/>
              <a:gd name="connsiteY119" fmla="*/ 890317 h 2307307"/>
              <a:gd name="connsiteX120" fmla="*/ 63764 w 276192"/>
              <a:gd name="connsiteY120" fmla="*/ 866446 h 2307307"/>
              <a:gd name="connsiteX121" fmla="*/ 181040 w 276192"/>
              <a:gd name="connsiteY121" fmla="*/ 620365 h 2307307"/>
              <a:gd name="connsiteX122" fmla="*/ 206740 w 276192"/>
              <a:gd name="connsiteY122" fmla="*/ 629266 h 2307307"/>
              <a:gd name="connsiteX123" fmla="*/ 206740 w 276192"/>
              <a:gd name="connsiteY123" fmla="*/ 640058 h 2307307"/>
              <a:gd name="connsiteX124" fmla="*/ 101948 w 276192"/>
              <a:gd name="connsiteY124" fmla="*/ 675229 h 2307307"/>
              <a:gd name="connsiteX125" fmla="*/ 207852 w 276192"/>
              <a:gd name="connsiteY125" fmla="*/ 711034 h 2307307"/>
              <a:gd name="connsiteX126" fmla="*/ 207852 w 276192"/>
              <a:gd name="connsiteY126" fmla="*/ 736429 h 2307307"/>
              <a:gd name="connsiteX127" fmla="*/ 103308 w 276192"/>
              <a:gd name="connsiteY127" fmla="*/ 772234 h 2307307"/>
              <a:gd name="connsiteX128" fmla="*/ 206740 w 276192"/>
              <a:gd name="connsiteY128" fmla="*/ 806770 h 2307307"/>
              <a:gd name="connsiteX129" fmla="*/ 206740 w 276192"/>
              <a:gd name="connsiteY129" fmla="*/ 815658 h 2307307"/>
              <a:gd name="connsiteX130" fmla="*/ 181040 w 276192"/>
              <a:gd name="connsiteY130" fmla="*/ 824787 h 2307307"/>
              <a:gd name="connsiteX131" fmla="*/ 63764 w 276192"/>
              <a:gd name="connsiteY131" fmla="*/ 784169 h 2307307"/>
              <a:gd name="connsiteX132" fmla="*/ 63764 w 276192"/>
              <a:gd name="connsiteY132" fmla="*/ 760553 h 2307307"/>
              <a:gd name="connsiteX133" fmla="*/ 171400 w 276192"/>
              <a:gd name="connsiteY133" fmla="*/ 723732 h 2307307"/>
              <a:gd name="connsiteX134" fmla="*/ 63764 w 276192"/>
              <a:gd name="connsiteY134" fmla="*/ 685640 h 2307307"/>
              <a:gd name="connsiteX135" fmla="*/ 63764 w 276192"/>
              <a:gd name="connsiteY135" fmla="*/ 662024 h 2307307"/>
              <a:gd name="connsiteX136" fmla="*/ 206740 w 276192"/>
              <a:gd name="connsiteY136" fmla="*/ 406305 h 2307307"/>
              <a:gd name="connsiteX137" fmla="*/ 206740 w 276192"/>
              <a:gd name="connsiteY137" fmla="*/ 435636 h 2307307"/>
              <a:gd name="connsiteX138" fmla="*/ 101948 w 276192"/>
              <a:gd name="connsiteY138" fmla="*/ 470806 h 2307307"/>
              <a:gd name="connsiteX139" fmla="*/ 207852 w 276192"/>
              <a:gd name="connsiteY139" fmla="*/ 506485 h 2307307"/>
              <a:gd name="connsiteX140" fmla="*/ 207852 w 276192"/>
              <a:gd name="connsiteY140" fmla="*/ 531879 h 2307307"/>
              <a:gd name="connsiteX141" fmla="*/ 103308 w 276192"/>
              <a:gd name="connsiteY141" fmla="*/ 567812 h 2307307"/>
              <a:gd name="connsiteX142" fmla="*/ 206740 w 276192"/>
              <a:gd name="connsiteY142" fmla="*/ 602348 h 2307307"/>
              <a:gd name="connsiteX143" fmla="*/ 206740 w 276192"/>
              <a:gd name="connsiteY143" fmla="*/ 611236 h 2307307"/>
              <a:gd name="connsiteX144" fmla="*/ 181040 w 276192"/>
              <a:gd name="connsiteY144" fmla="*/ 620365 h 2307307"/>
              <a:gd name="connsiteX145" fmla="*/ 63764 w 276192"/>
              <a:gd name="connsiteY145" fmla="*/ 579747 h 2307307"/>
              <a:gd name="connsiteX146" fmla="*/ 63764 w 276192"/>
              <a:gd name="connsiteY146" fmla="*/ 556131 h 2307307"/>
              <a:gd name="connsiteX147" fmla="*/ 171400 w 276192"/>
              <a:gd name="connsiteY147" fmla="*/ 519055 h 2307307"/>
              <a:gd name="connsiteX148" fmla="*/ 63764 w 276192"/>
              <a:gd name="connsiteY148" fmla="*/ 480964 h 2307307"/>
              <a:gd name="connsiteX149" fmla="*/ 63764 w 276192"/>
              <a:gd name="connsiteY149" fmla="*/ 457094 h 2307307"/>
              <a:gd name="connsiteX150" fmla="*/ 138652 w 276192"/>
              <a:gd name="connsiteY150" fmla="*/ 0 h 2307307"/>
              <a:gd name="connsiteX151" fmla="*/ 160648 w 276192"/>
              <a:gd name="connsiteY151" fmla="*/ 0 h 2307307"/>
              <a:gd name="connsiteX152" fmla="*/ 160648 w 276192"/>
              <a:gd name="connsiteY152" fmla="*/ 158459 h 2307307"/>
              <a:gd name="connsiteX153" fmla="*/ 138652 w 276192"/>
              <a:gd name="connsiteY153" fmla="*/ 158459 h 2307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Lst>
            <a:rect l="l" t="t" r="r" b="b"/>
            <a:pathLst>
              <a:path w="276192" h="2307307">
                <a:moveTo>
                  <a:pt x="64876" y="2172464"/>
                </a:moveTo>
                <a:lnTo>
                  <a:pt x="276192" y="2172464"/>
                </a:lnTo>
                <a:lnTo>
                  <a:pt x="276192" y="2197859"/>
                </a:lnTo>
                <a:lnTo>
                  <a:pt x="145816" y="2197859"/>
                </a:lnTo>
                <a:lnTo>
                  <a:pt x="206740" y="2266042"/>
                </a:lnTo>
                <a:lnTo>
                  <a:pt x="206740" y="2302990"/>
                </a:lnTo>
                <a:lnTo>
                  <a:pt x="139764" y="2226808"/>
                </a:lnTo>
                <a:lnTo>
                  <a:pt x="64876" y="2307307"/>
                </a:lnTo>
                <a:lnTo>
                  <a:pt x="64876" y="2270993"/>
                </a:lnTo>
                <a:lnTo>
                  <a:pt x="131484" y="2197859"/>
                </a:lnTo>
                <a:lnTo>
                  <a:pt x="64876" y="2197859"/>
                </a:lnTo>
                <a:close/>
                <a:moveTo>
                  <a:pt x="135932" y="2013624"/>
                </a:moveTo>
                <a:cubicBezTo>
                  <a:pt x="107512" y="2013624"/>
                  <a:pt x="85392" y="2028607"/>
                  <a:pt x="85392" y="2054001"/>
                </a:cubicBezTo>
                <a:cubicBezTo>
                  <a:pt x="85392" y="2079395"/>
                  <a:pt x="107512" y="2095012"/>
                  <a:pt x="135932" y="2095012"/>
                </a:cubicBezTo>
                <a:cubicBezTo>
                  <a:pt x="164480" y="2095012"/>
                  <a:pt x="186472" y="2079395"/>
                  <a:pt x="186472" y="2054001"/>
                </a:cubicBezTo>
                <a:cubicBezTo>
                  <a:pt x="186472" y="2028607"/>
                  <a:pt x="164352" y="2013624"/>
                  <a:pt x="135932" y="2013624"/>
                </a:cubicBezTo>
                <a:close/>
                <a:moveTo>
                  <a:pt x="135932" y="1985437"/>
                </a:moveTo>
                <a:cubicBezTo>
                  <a:pt x="182272" y="1985437"/>
                  <a:pt x="210076" y="2013878"/>
                  <a:pt x="210076" y="2048922"/>
                </a:cubicBezTo>
                <a:cubicBezTo>
                  <a:pt x="210280" y="2067790"/>
                  <a:pt x="199956" y="2085109"/>
                  <a:pt x="183508" y="2093489"/>
                </a:cubicBezTo>
                <a:lnTo>
                  <a:pt x="276192" y="2093489"/>
                </a:lnTo>
                <a:lnTo>
                  <a:pt x="276192" y="2120406"/>
                </a:lnTo>
                <a:lnTo>
                  <a:pt x="64876" y="2120406"/>
                </a:lnTo>
                <a:lnTo>
                  <a:pt x="64876" y="2094377"/>
                </a:lnTo>
                <a:lnTo>
                  <a:pt x="89096" y="2094377"/>
                </a:lnTo>
                <a:lnTo>
                  <a:pt x="89344" y="2093997"/>
                </a:lnTo>
                <a:cubicBezTo>
                  <a:pt x="71984" y="2086251"/>
                  <a:pt x="61040" y="2068348"/>
                  <a:pt x="61788" y="2048922"/>
                </a:cubicBezTo>
                <a:cubicBezTo>
                  <a:pt x="61788" y="2013878"/>
                  <a:pt x="89592" y="1985437"/>
                  <a:pt x="135932" y="1985437"/>
                </a:cubicBezTo>
                <a:close/>
                <a:moveTo>
                  <a:pt x="64876" y="1904557"/>
                </a:moveTo>
                <a:lnTo>
                  <a:pt x="105656" y="1904557"/>
                </a:lnTo>
                <a:lnTo>
                  <a:pt x="105656" y="1938839"/>
                </a:lnTo>
                <a:lnTo>
                  <a:pt x="64876" y="1938839"/>
                </a:lnTo>
                <a:close/>
                <a:moveTo>
                  <a:pt x="64876" y="1811233"/>
                </a:moveTo>
                <a:lnTo>
                  <a:pt x="276192" y="1811233"/>
                </a:lnTo>
                <a:lnTo>
                  <a:pt x="276192" y="1838024"/>
                </a:lnTo>
                <a:lnTo>
                  <a:pt x="64876" y="1838024"/>
                </a:lnTo>
                <a:close/>
                <a:moveTo>
                  <a:pt x="135932" y="1656837"/>
                </a:moveTo>
                <a:cubicBezTo>
                  <a:pt x="107756" y="1656837"/>
                  <a:pt x="85636" y="1671058"/>
                  <a:pt x="85636" y="1695817"/>
                </a:cubicBezTo>
                <a:cubicBezTo>
                  <a:pt x="85636" y="1708197"/>
                  <a:pt x="91164" y="1717942"/>
                  <a:pt x="100216" y="1724592"/>
                </a:cubicBezTo>
                <a:lnTo>
                  <a:pt x="135568" y="1734693"/>
                </a:lnTo>
                <a:lnTo>
                  <a:pt x="135192" y="1734797"/>
                </a:lnTo>
                <a:lnTo>
                  <a:pt x="135932" y="1734797"/>
                </a:lnTo>
                <a:lnTo>
                  <a:pt x="135568" y="1734693"/>
                </a:lnTo>
                <a:lnTo>
                  <a:pt x="170932" y="1724830"/>
                </a:lnTo>
                <a:cubicBezTo>
                  <a:pt x="179924" y="1718259"/>
                  <a:pt x="185360" y="1708514"/>
                  <a:pt x="185360" y="1695817"/>
                </a:cubicBezTo>
                <a:cubicBezTo>
                  <a:pt x="185360" y="1670423"/>
                  <a:pt x="164108" y="1656837"/>
                  <a:pt x="135932" y="1656837"/>
                </a:cubicBezTo>
                <a:close/>
                <a:moveTo>
                  <a:pt x="135932" y="1629158"/>
                </a:moveTo>
                <a:cubicBezTo>
                  <a:pt x="182272" y="1629158"/>
                  <a:pt x="210076" y="1655949"/>
                  <a:pt x="210076" y="1690865"/>
                </a:cubicBezTo>
                <a:cubicBezTo>
                  <a:pt x="210672" y="1709784"/>
                  <a:pt x="200008" y="1727179"/>
                  <a:pt x="183136" y="1734797"/>
                </a:cubicBezTo>
                <a:lnTo>
                  <a:pt x="206740" y="1734797"/>
                </a:lnTo>
                <a:lnTo>
                  <a:pt x="206740" y="1761588"/>
                </a:lnTo>
                <a:lnTo>
                  <a:pt x="64876" y="1761588"/>
                </a:lnTo>
                <a:lnTo>
                  <a:pt x="64876" y="1734797"/>
                </a:lnTo>
                <a:lnTo>
                  <a:pt x="87736" y="1734797"/>
                </a:lnTo>
                <a:lnTo>
                  <a:pt x="88480" y="1734162"/>
                </a:lnTo>
                <a:cubicBezTo>
                  <a:pt x="71684" y="1726836"/>
                  <a:pt x="61056" y="1709594"/>
                  <a:pt x="61788" y="1690865"/>
                </a:cubicBezTo>
                <a:cubicBezTo>
                  <a:pt x="61788" y="1655949"/>
                  <a:pt x="89592" y="1629158"/>
                  <a:pt x="135932" y="1629158"/>
                </a:cubicBezTo>
                <a:close/>
                <a:moveTo>
                  <a:pt x="183136" y="1483142"/>
                </a:moveTo>
                <a:lnTo>
                  <a:pt x="207112" y="1483142"/>
                </a:lnTo>
                <a:lnTo>
                  <a:pt x="207112" y="1521233"/>
                </a:lnTo>
                <a:lnTo>
                  <a:pt x="268900" y="1521233"/>
                </a:lnTo>
                <a:lnTo>
                  <a:pt x="268900" y="1548024"/>
                </a:lnTo>
                <a:lnTo>
                  <a:pt x="207112" y="1548024"/>
                </a:lnTo>
                <a:lnTo>
                  <a:pt x="207112" y="1600843"/>
                </a:lnTo>
                <a:lnTo>
                  <a:pt x="183508" y="1600843"/>
                </a:lnTo>
                <a:lnTo>
                  <a:pt x="183508" y="1548024"/>
                </a:lnTo>
                <a:lnTo>
                  <a:pt x="116900" y="1548024"/>
                </a:lnTo>
                <a:cubicBezTo>
                  <a:pt x="97748" y="1548024"/>
                  <a:pt x="89344" y="1554499"/>
                  <a:pt x="89344" y="1576338"/>
                </a:cubicBezTo>
                <a:lnTo>
                  <a:pt x="89344" y="1600843"/>
                </a:lnTo>
                <a:lnTo>
                  <a:pt x="65000" y="1600843"/>
                </a:lnTo>
                <a:lnTo>
                  <a:pt x="65000" y="1569609"/>
                </a:lnTo>
                <a:cubicBezTo>
                  <a:pt x="65000" y="1537104"/>
                  <a:pt x="80568" y="1521233"/>
                  <a:pt x="111216" y="1521233"/>
                </a:cubicBezTo>
                <a:lnTo>
                  <a:pt x="183136" y="1521233"/>
                </a:lnTo>
                <a:close/>
                <a:moveTo>
                  <a:pt x="135932" y="1345887"/>
                </a:moveTo>
                <a:cubicBezTo>
                  <a:pt x="107384" y="1345887"/>
                  <a:pt x="85636" y="1361758"/>
                  <a:pt x="85636" y="1385755"/>
                </a:cubicBezTo>
                <a:cubicBezTo>
                  <a:pt x="85636" y="1409753"/>
                  <a:pt x="107756" y="1425370"/>
                  <a:pt x="135932" y="1425370"/>
                </a:cubicBezTo>
                <a:lnTo>
                  <a:pt x="135932" y="1425624"/>
                </a:lnTo>
                <a:cubicBezTo>
                  <a:pt x="164600" y="1425624"/>
                  <a:pt x="186352" y="1410388"/>
                  <a:pt x="186352" y="1386009"/>
                </a:cubicBezTo>
                <a:cubicBezTo>
                  <a:pt x="186352" y="1361631"/>
                  <a:pt x="164480" y="1345887"/>
                  <a:pt x="135932" y="1345887"/>
                </a:cubicBezTo>
                <a:close/>
                <a:moveTo>
                  <a:pt x="135932" y="1317318"/>
                </a:moveTo>
                <a:cubicBezTo>
                  <a:pt x="182148" y="1317318"/>
                  <a:pt x="210076" y="1346522"/>
                  <a:pt x="210076" y="1380804"/>
                </a:cubicBezTo>
                <a:cubicBezTo>
                  <a:pt x="210016" y="1399506"/>
                  <a:pt x="199552" y="1416520"/>
                  <a:pt x="183136" y="1424608"/>
                </a:cubicBezTo>
                <a:lnTo>
                  <a:pt x="206740" y="1424608"/>
                </a:lnTo>
                <a:lnTo>
                  <a:pt x="206740" y="1451526"/>
                </a:lnTo>
                <a:lnTo>
                  <a:pt x="68088" y="1451526"/>
                </a:lnTo>
                <a:cubicBezTo>
                  <a:pt x="27556" y="1451526"/>
                  <a:pt x="0" y="1429941"/>
                  <a:pt x="0" y="1383978"/>
                </a:cubicBezTo>
                <a:cubicBezTo>
                  <a:pt x="0" y="1335983"/>
                  <a:pt x="29904" y="1321254"/>
                  <a:pt x="39912" y="1319731"/>
                </a:cubicBezTo>
                <a:lnTo>
                  <a:pt x="39912" y="1348045"/>
                </a:lnTo>
                <a:cubicBezTo>
                  <a:pt x="28324" y="1356070"/>
                  <a:pt x="22112" y="1370113"/>
                  <a:pt x="23848" y="1384359"/>
                </a:cubicBezTo>
                <a:cubicBezTo>
                  <a:pt x="23848" y="1412292"/>
                  <a:pt x="39668" y="1424989"/>
                  <a:pt x="68088" y="1424989"/>
                </a:cubicBezTo>
                <a:lnTo>
                  <a:pt x="87616" y="1424989"/>
                </a:lnTo>
                <a:lnTo>
                  <a:pt x="87860" y="1424735"/>
                </a:lnTo>
                <a:cubicBezTo>
                  <a:pt x="72060" y="1416038"/>
                  <a:pt x="62080" y="1399227"/>
                  <a:pt x="61788" y="1380804"/>
                </a:cubicBezTo>
                <a:cubicBezTo>
                  <a:pt x="61788" y="1345887"/>
                  <a:pt x="89716" y="1317318"/>
                  <a:pt x="135932" y="1317318"/>
                </a:cubicBezTo>
                <a:close/>
                <a:moveTo>
                  <a:pt x="135808" y="1178159"/>
                </a:moveTo>
                <a:cubicBezTo>
                  <a:pt x="107880" y="1178159"/>
                  <a:pt x="85512" y="1191999"/>
                  <a:pt x="85512" y="1218916"/>
                </a:cubicBezTo>
                <a:cubicBezTo>
                  <a:pt x="85512" y="1244310"/>
                  <a:pt x="108004" y="1259547"/>
                  <a:pt x="135808" y="1259547"/>
                </a:cubicBezTo>
                <a:cubicBezTo>
                  <a:pt x="163612" y="1259547"/>
                  <a:pt x="185980" y="1245453"/>
                  <a:pt x="185980" y="1218916"/>
                </a:cubicBezTo>
                <a:cubicBezTo>
                  <a:pt x="185980" y="1192380"/>
                  <a:pt x="163736" y="1178159"/>
                  <a:pt x="135808" y="1178159"/>
                </a:cubicBezTo>
                <a:close/>
                <a:moveTo>
                  <a:pt x="135932" y="1150479"/>
                </a:moveTo>
                <a:cubicBezTo>
                  <a:pt x="177824" y="1150479"/>
                  <a:pt x="210076" y="1177651"/>
                  <a:pt x="210076" y="1218916"/>
                </a:cubicBezTo>
                <a:cubicBezTo>
                  <a:pt x="210076" y="1259547"/>
                  <a:pt x="177948" y="1287353"/>
                  <a:pt x="135932" y="1287353"/>
                </a:cubicBezTo>
                <a:cubicBezTo>
                  <a:pt x="93916" y="1287353"/>
                  <a:pt x="61788" y="1260817"/>
                  <a:pt x="61788" y="1218916"/>
                </a:cubicBezTo>
                <a:cubicBezTo>
                  <a:pt x="61788" y="1177016"/>
                  <a:pt x="94040" y="1150479"/>
                  <a:pt x="135932" y="1150479"/>
                </a:cubicBezTo>
                <a:close/>
                <a:moveTo>
                  <a:pt x="64876" y="1073154"/>
                </a:moveTo>
                <a:lnTo>
                  <a:pt x="105656" y="1073154"/>
                </a:lnTo>
                <a:lnTo>
                  <a:pt x="105656" y="1107309"/>
                </a:lnTo>
                <a:lnTo>
                  <a:pt x="64876" y="1107309"/>
                </a:lnTo>
                <a:close/>
                <a:moveTo>
                  <a:pt x="181040" y="824787"/>
                </a:moveTo>
                <a:lnTo>
                  <a:pt x="206740" y="833688"/>
                </a:lnTo>
                <a:lnTo>
                  <a:pt x="206740" y="844480"/>
                </a:lnTo>
                <a:lnTo>
                  <a:pt x="101948" y="879651"/>
                </a:lnTo>
                <a:lnTo>
                  <a:pt x="207852" y="915330"/>
                </a:lnTo>
                <a:lnTo>
                  <a:pt x="207852" y="940724"/>
                </a:lnTo>
                <a:lnTo>
                  <a:pt x="103308" y="976657"/>
                </a:lnTo>
                <a:lnTo>
                  <a:pt x="206740" y="1011193"/>
                </a:lnTo>
                <a:lnTo>
                  <a:pt x="206740" y="1038110"/>
                </a:lnTo>
                <a:lnTo>
                  <a:pt x="63764" y="988592"/>
                </a:lnTo>
                <a:lnTo>
                  <a:pt x="63764" y="964975"/>
                </a:lnTo>
                <a:lnTo>
                  <a:pt x="171400" y="928408"/>
                </a:lnTo>
                <a:lnTo>
                  <a:pt x="63764" y="890317"/>
                </a:lnTo>
                <a:lnTo>
                  <a:pt x="63764" y="866446"/>
                </a:lnTo>
                <a:close/>
                <a:moveTo>
                  <a:pt x="181040" y="620365"/>
                </a:moveTo>
                <a:lnTo>
                  <a:pt x="206740" y="629266"/>
                </a:lnTo>
                <a:lnTo>
                  <a:pt x="206740" y="640058"/>
                </a:lnTo>
                <a:lnTo>
                  <a:pt x="101948" y="675229"/>
                </a:lnTo>
                <a:lnTo>
                  <a:pt x="207852" y="711034"/>
                </a:lnTo>
                <a:lnTo>
                  <a:pt x="207852" y="736429"/>
                </a:lnTo>
                <a:lnTo>
                  <a:pt x="103308" y="772234"/>
                </a:lnTo>
                <a:lnTo>
                  <a:pt x="206740" y="806770"/>
                </a:lnTo>
                <a:lnTo>
                  <a:pt x="206740" y="815658"/>
                </a:lnTo>
                <a:lnTo>
                  <a:pt x="181040" y="824787"/>
                </a:lnTo>
                <a:lnTo>
                  <a:pt x="63764" y="784169"/>
                </a:lnTo>
                <a:lnTo>
                  <a:pt x="63764" y="760553"/>
                </a:lnTo>
                <a:lnTo>
                  <a:pt x="171400" y="723732"/>
                </a:lnTo>
                <a:lnTo>
                  <a:pt x="63764" y="685640"/>
                </a:lnTo>
                <a:lnTo>
                  <a:pt x="63764" y="662024"/>
                </a:lnTo>
                <a:close/>
                <a:moveTo>
                  <a:pt x="206740" y="406305"/>
                </a:moveTo>
                <a:lnTo>
                  <a:pt x="206740" y="435636"/>
                </a:lnTo>
                <a:lnTo>
                  <a:pt x="101948" y="470806"/>
                </a:lnTo>
                <a:lnTo>
                  <a:pt x="207852" y="506485"/>
                </a:lnTo>
                <a:lnTo>
                  <a:pt x="207852" y="531879"/>
                </a:lnTo>
                <a:lnTo>
                  <a:pt x="103308" y="567812"/>
                </a:lnTo>
                <a:lnTo>
                  <a:pt x="206740" y="602348"/>
                </a:lnTo>
                <a:lnTo>
                  <a:pt x="206740" y="611236"/>
                </a:lnTo>
                <a:lnTo>
                  <a:pt x="181040" y="620365"/>
                </a:lnTo>
                <a:lnTo>
                  <a:pt x="63764" y="579747"/>
                </a:lnTo>
                <a:lnTo>
                  <a:pt x="63764" y="556131"/>
                </a:lnTo>
                <a:lnTo>
                  <a:pt x="171400" y="519055"/>
                </a:lnTo>
                <a:lnTo>
                  <a:pt x="63764" y="480964"/>
                </a:lnTo>
                <a:lnTo>
                  <a:pt x="63764" y="457094"/>
                </a:lnTo>
                <a:close/>
                <a:moveTo>
                  <a:pt x="138652" y="0"/>
                </a:moveTo>
                <a:lnTo>
                  <a:pt x="160648" y="0"/>
                </a:lnTo>
                <a:lnTo>
                  <a:pt x="160648" y="158459"/>
                </a:lnTo>
                <a:lnTo>
                  <a:pt x="138652" y="158459"/>
                </a:lnTo>
                <a:close/>
              </a:path>
            </a:pathLst>
          </a:custGeom>
          <a:solidFill>
            <a:schemeClr val="bg1">
              <a:alpha val="40000"/>
            </a:schemeClr>
          </a:solidFill>
          <a:ln w="0">
            <a:solidFill>
              <a:schemeClr val="tx1">
                <a:alpha val="0"/>
              </a:schemeClr>
            </a:solidFill>
          </a:ln>
        </p:spPr>
        <p:txBody>
          <a:bodyPr wrap="square">
            <a:noAutofit/>
          </a:bodyPr>
          <a:lstStyle>
            <a:lvl1pPr marL="0" indent="0">
              <a:lnSpc>
                <a:spcPts val="1410"/>
              </a:lnSpc>
              <a:spcBef>
                <a:spcPts val="0"/>
              </a:spcBef>
              <a:buNone/>
              <a:defRPr sz="1080">
                <a:solidFill>
                  <a:schemeClr val="tx1"/>
                </a:solidFill>
              </a:defRPr>
            </a:lvl1pPr>
          </a:lstStyle>
          <a:p>
            <a:pPr lvl="0"/>
            <a:r>
              <a:rPr lang="da-DK" noProof="0"/>
              <a:t>  </a:t>
            </a:r>
          </a:p>
        </p:txBody>
      </p:sp>
      <p:sp>
        <p:nvSpPr>
          <p:cNvPr id="12" name="Text Placeholder 8">
            <a:extLst>
              <a:ext uri="{FF2B5EF4-FFF2-40B4-BE49-F238E27FC236}">
                <a16:creationId xmlns:a16="http://schemas.microsoft.com/office/drawing/2014/main" id="{B689DEFF-3345-9146-92FF-0B5C665F882B}"/>
              </a:ext>
            </a:extLst>
          </p:cNvPr>
          <p:cNvSpPr>
            <a:spLocks noGrp="1"/>
          </p:cNvSpPr>
          <p:nvPr>
            <p:ph type="body" sz="quarter" idx="13" hasCustomPrompt="1"/>
          </p:nvPr>
        </p:nvSpPr>
        <p:spPr>
          <a:xfrm>
            <a:off x="147200" y="6458170"/>
            <a:ext cx="587944" cy="286229"/>
          </a:xfrm>
          <a:custGeom>
            <a:avLst/>
            <a:gdLst>
              <a:gd name="connsiteX0" fmla="*/ 283778 w 1763833"/>
              <a:gd name="connsiteY0" fmla="*/ 484504 h 954098"/>
              <a:gd name="connsiteX1" fmla="*/ 85855 w 1763833"/>
              <a:gd name="connsiteY1" fmla="*/ 718416 h 954098"/>
              <a:gd name="connsiteX2" fmla="*/ 268203 w 1763833"/>
              <a:gd name="connsiteY2" fmla="*/ 876884 h 954098"/>
              <a:gd name="connsiteX3" fmla="*/ 529821 w 1763833"/>
              <a:gd name="connsiteY3" fmla="*/ 714500 h 954098"/>
              <a:gd name="connsiteX4" fmla="*/ 1252247 w 1763833"/>
              <a:gd name="connsiteY4" fmla="*/ 329952 h 954098"/>
              <a:gd name="connsiteX5" fmla="*/ 1166392 w 1763833"/>
              <a:gd name="connsiteY5" fmla="*/ 609232 h 954098"/>
              <a:gd name="connsiteX6" fmla="*/ 1409775 w 1763833"/>
              <a:gd name="connsiteY6" fmla="*/ 609232 h 954098"/>
              <a:gd name="connsiteX7" fmla="*/ 1495630 w 1763833"/>
              <a:gd name="connsiteY7" fmla="*/ 329952 h 954098"/>
              <a:gd name="connsiteX8" fmla="*/ 325440 w 1763833"/>
              <a:gd name="connsiteY8" fmla="*/ 71400 h 954098"/>
              <a:gd name="connsiteX9" fmla="*/ 183487 w 1763833"/>
              <a:gd name="connsiteY9" fmla="*/ 206616 h 954098"/>
              <a:gd name="connsiteX10" fmla="*/ 183234 w 1763833"/>
              <a:gd name="connsiteY10" fmla="*/ 206616 h 954098"/>
              <a:gd name="connsiteX11" fmla="*/ 309864 w 1763833"/>
              <a:gd name="connsiteY11" fmla="*/ 401480 h 954098"/>
              <a:gd name="connsiteX12" fmla="*/ 465999 w 1763833"/>
              <a:gd name="connsiteY12" fmla="*/ 206616 h 954098"/>
              <a:gd name="connsiteX13" fmla="*/ 325440 w 1763833"/>
              <a:gd name="connsiteY13" fmla="*/ 71400 h 954098"/>
              <a:gd name="connsiteX14" fmla="*/ 1275674 w 1763833"/>
              <a:gd name="connsiteY14" fmla="*/ 15544 h 954098"/>
              <a:gd name="connsiteX15" fmla="*/ 1349879 w 1763833"/>
              <a:gd name="connsiteY15" fmla="*/ 15544 h 954098"/>
              <a:gd name="connsiteX16" fmla="*/ 1273141 w 1763833"/>
              <a:gd name="connsiteY16" fmla="*/ 262472 h 954098"/>
              <a:gd name="connsiteX17" fmla="*/ 1516018 w 1763833"/>
              <a:gd name="connsiteY17" fmla="*/ 262472 h 954098"/>
              <a:gd name="connsiteX18" fmla="*/ 1591996 w 1763833"/>
              <a:gd name="connsiteY18" fmla="*/ 15544 h 954098"/>
              <a:gd name="connsiteX19" fmla="*/ 1666201 w 1763833"/>
              <a:gd name="connsiteY19" fmla="*/ 15544 h 954098"/>
              <a:gd name="connsiteX20" fmla="*/ 1589463 w 1763833"/>
              <a:gd name="connsiteY20" fmla="*/ 262472 h 954098"/>
              <a:gd name="connsiteX21" fmla="*/ 1763833 w 1763833"/>
              <a:gd name="connsiteY21" fmla="*/ 262472 h 954098"/>
              <a:gd name="connsiteX22" fmla="*/ 1763833 w 1763833"/>
              <a:gd name="connsiteY22" fmla="*/ 329952 h 954098"/>
              <a:gd name="connsiteX23" fmla="*/ 1568569 w 1763833"/>
              <a:gd name="connsiteY23" fmla="*/ 329952 h 954098"/>
              <a:gd name="connsiteX24" fmla="*/ 1482714 w 1763833"/>
              <a:gd name="connsiteY24" fmla="*/ 609232 h 954098"/>
              <a:gd name="connsiteX25" fmla="*/ 1662276 w 1763833"/>
              <a:gd name="connsiteY25" fmla="*/ 609232 h 954098"/>
              <a:gd name="connsiteX26" fmla="*/ 1662276 w 1763833"/>
              <a:gd name="connsiteY26" fmla="*/ 676714 h 954098"/>
              <a:gd name="connsiteX27" fmla="*/ 1461820 w 1763833"/>
              <a:gd name="connsiteY27" fmla="*/ 676714 h 954098"/>
              <a:gd name="connsiteX28" fmla="*/ 1381157 w 1763833"/>
              <a:gd name="connsiteY28" fmla="*/ 937796 h 954098"/>
              <a:gd name="connsiteX29" fmla="*/ 1308218 w 1763833"/>
              <a:gd name="connsiteY29" fmla="*/ 937796 h 954098"/>
              <a:gd name="connsiteX30" fmla="*/ 1388881 w 1763833"/>
              <a:gd name="connsiteY30" fmla="*/ 676840 h 954098"/>
              <a:gd name="connsiteX31" fmla="*/ 1145498 w 1763833"/>
              <a:gd name="connsiteY31" fmla="*/ 676840 h 954098"/>
              <a:gd name="connsiteX32" fmla="*/ 1064834 w 1763833"/>
              <a:gd name="connsiteY32" fmla="*/ 937922 h 954098"/>
              <a:gd name="connsiteX33" fmla="*/ 991895 w 1763833"/>
              <a:gd name="connsiteY33" fmla="*/ 937922 h 954098"/>
              <a:gd name="connsiteX34" fmla="*/ 1072559 w 1763833"/>
              <a:gd name="connsiteY34" fmla="*/ 676840 h 954098"/>
              <a:gd name="connsiteX35" fmla="*/ 896922 w 1763833"/>
              <a:gd name="connsiteY35" fmla="*/ 676840 h 954098"/>
              <a:gd name="connsiteX36" fmla="*/ 896922 w 1763833"/>
              <a:gd name="connsiteY36" fmla="*/ 609232 h 954098"/>
              <a:gd name="connsiteX37" fmla="*/ 1093453 w 1763833"/>
              <a:gd name="connsiteY37" fmla="*/ 609232 h 954098"/>
              <a:gd name="connsiteX38" fmla="*/ 1179308 w 1763833"/>
              <a:gd name="connsiteY38" fmla="*/ 329952 h 954098"/>
              <a:gd name="connsiteX39" fmla="*/ 998480 w 1763833"/>
              <a:gd name="connsiteY39" fmla="*/ 329952 h 954098"/>
              <a:gd name="connsiteX40" fmla="*/ 998480 w 1763833"/>
              <a:gd name="connsiteY40" fmla="*/ 262472 h 954098"/>
              <a:gd name="connsiteX41" fmla="*/ 1199695 w 1763833"/>
              <a:gd name="connsiteY41" fmla="*/ 262472 h 954098"/>
              <a:gd name="connsiteX42" fmla="*/ 325440 w 1763833"/>
              <a:gd name="connsiteY42" fmla="*/ 0 h 954098"/>
              <a:gd name="connsiteX43" fmla="*/ 549196 w 1763833"/>
              <a:gd name="connsiteY43" fmla="*/ 206616 h 954098"/>
              <a:gd name="connsiteX44" fmla="*/ 359250 w 1763833"/>
              <a:gd name="connsiteY44" fmla="*/ 448236 h 954098"/>
              <a:gd name="connsiteX45" fmla="*/ 579334 w 1763833"/>
              <a:gd name="connsiteY45" fmla="*/ 657128 h 954098"/>
              <a:gd name="connsiteX46" fmla="*/ 779789 w 1763833"/>
              <a:gd name="connsiteY46" fmla="*/ 426120 h 954098"/>
              <a:gd name="connsiteX47" fmla="*/ 877421 w 1763833"/>
              <a:gd name="connsiteY47" fmla="*/ 426120 h 954098"/>
              <a:gd name="connsiteX48" fmla="*/ 633911 w 1763833"/>
              <a:gd name="connsiteY48" fmla="*/ 707676 h 954098"/>
              <a:gd name="connsiteX49" fmla="*/ 874762 w 1763833"/>
              <a:gd name="connsiteY49" fmla="*/ 937922 h 954098"/>
              <a:gd name="connsiteX50" fmla="*/ 770672 w 1763833"/>
              <a:gd name="connsiteY50" fmla="*/ 937922 h 954098"/>
              <a:gd name="connsiteX51" fmla="*/ 584779 w 1763833"/>
              <a:gd name="connsiteY51" fmla="*/ 765804 h 954098"/>
              <a:gd name="connsiteX52" fmla="*/ 268203 w 1763833"/>
              <a:gd name="connsiteY52" fmla="*/ 954098 h 954098"/>
              <a:gd name="connsiteX53" fmla="*/ 0 w 1763833"/>
              <a:gd name="connsiteY53" fmla="*/ 720312 h 954098"/>
              <a:gd name="connsiteX54" fmla="*/ 230467 w 1763833"/>
              <a:gd name="connsiteY54" fmla="*/ 435348 h 954098"/>
              <a:gd name="connsiteX55" fmla="*/ 98898 w 1763833"/>
              <a:gd name="connsiteY55" fmla="*/ 207880 h 954098"/>
              <a:gd name="connsiteX56" fmla="*/ 325440 w 1763833"/>
              <a:gd name="connsiteY56" fmla="*/ 0 h 9540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1763833" h="954098">
                <a:moveTo>
                  <a:pt x="283778" y="484504"/>
                </a:moveTo>
                <a:cubicBezTo>
                  <a:pt x="183487" y="546932"/>
                  <a:pt x="85855" y="610622"/>
                  <a:pt x="85855" y="718416"/>
                </a:cubicBezTo>
                <a:cubicBezTo>
                  <a:pt x="85855" y="810668"/>
                  <a:pt x="158794" y="876884"/>
                  <a:pt x="268203" y="876884"/>
                </a:cubicBezTo>
                <a:cubicBezTo>
                  <a:pt x="371027" y="876884"/>
                  <a:pt x="437381" y="818376"/>
                  <a:pt x="529821" y="714500"/>
                </a:cubicBezTo>
                <a:close/>
                <a:moveTo>
                  <a:pt x="1252247" y="329952"/>
                </a:moveTo>
                <a:lnTo>
                  <a:pt x="1166392" y="609232"/>
                </a:lnTo>
                <a:lnTo>
                  <a:pt x="1409775" y="609232"/>
                </a:lnTo>
                <a:lnTo>
                  <a:pt x="1495630" y="329952"/>
                </a:lnTo>
                <a:close/>
                <a:moveTo>
                  <a:pt x="325440" y="71400"/>
                </a:moveTo>
                <a:cubicBezTo>
                  <a:pt x="242117" y="71400"/>
                  <a:pt x="183487" y="125992"/>
                  <a:pt x="183487" y="206616"/>
                </a:cubicBezTo>
                <a:lnTo>
                  <a:pt x="183234" y="206616"/>
                </a:lnTo>
                <a:cubicBezTo>
                  <a:pt x="183234" y="281932"/>
                  <a:pt x="239585" y="335136"/>
                  <a:pt x="309864" y="401480"/>
                </a:cubicBezTo>
                <a:cubicBezTo>
                  <a:pt x="385336" y="352068"/>
                  <a:pt x="465999" y="295076"/>
                  <a:pt x="465999" y="206616"/>
                </a:cubicBezTo>
                <a:cubicBezTo>
                  <a:pt x="465999" y="123464"/>
                  <a:pt x="406103" y="71400"/>
                  <a:pt x="325440" y="71400"/>
                </a:cubicBezTo>
                <a:close/>
                <a:moveTo>
                  <a:pt x="1275674" y="15544"/>
                </a:moveTo>
                <a:lnTo>
                  <a:pt x="1349879" y="15544"/>
                </a:lnTo>
                <a:lnTo>
                  <a:pt x="1273141" y="262472"/>
                </a:lnTo>
                <a:lnTo>
                  <a:pt x="1516018" y="262472"/>
                </a:lnTo>
                <a:lnTo>
                  <a:pt x="1591996" y="15544"/>
                </a:lnTo>
                <a:lnTo>
                  <a:pt x="1666201" y="15544"/>
                </a:lnTo>
                <a:lnTo>
                  <a:pt x="1589463" y="262472"/>
                </a:lnTo>
                <a:lnTo>
                  <a:pt x="1763833" y="262472"/>
                </a:lnTo>
                <a:lnTo>
                  <a:pt x="1763833" y="329952"/>
                </a:lnTo>
                <a:lnTo>
                  <a:pt x="1568569" y="329952"/>
                </a:lnTo>
                <a:lnTo>
                  <a:pt x="1482714" y="609232"/>
                </a:lnTo>
                <a:lnTo>
                  <a:pt x="1662276" y="609232"/>
                </a:lnTo>
                <a:lnTo>
                  <a:pt x="1662276" y="676714"/>
                </a:lnTo>
                <a:lnTo>
                  <a:pt x="1461820" y="676714"/>
                </a:lnTo>
                <a:lnTo>
                  <a:pt x="1381157" y="937796"/>
                </a:lnTo>
                <a:lnTo>
                  <a:pt x="1308218" y="937796"/>
                </a:lnTo>
                <a:lnTo>
                  <a:pt x="1388881" y="676840"/>
                </a:lnTo>
                <a:lnTo>
                  <a:pt x="1145498" y="676840"/>
                </a:lnTo>
                <a:lnTo>
                  <a:pt x="1064834" y="937922"/>
                </a:lnTo>
                <a:lnTo>
                  <a:pt x="991895" y="937922"/>
                </a:lnTo>
                <a:lnTo>
                  <a:pt x="1072559" y="676840"/>
                </a:lnTo>
                <a:lnTo>
                  <a:pt x="896922" y="676840"/>
                </a:lnTo>
                <a:lnTo>
                  <a:pt x="896922" y="609232"/>
                </a:lnTo>
                <a:lnTo>
                  <a:pt x="1093453" y="609232"/>
                </a:lnTo>
                <a:lnTo>
                  <a:pt x="1179308" y="329952"/>
                </a:lnTo>
                <a:lnTo>
                  <a:pt x="998480" y="329952"/>
                </a:lnTo>
                <a:lnTo>
                  <a:pt x="998480" y="262472"/>
                </a:lnTo>
                <a:lnTo>
                  <a:pt x="1199695" y="262472"/>
                </a:lnTo>
                <a:close/>
                <a:moveTo>
                  <a:pt x="325440" y="0"/>
                </a:moveTo>
                <a:cubicBezTo>
                  <a:pt x="462074" y="0"/>
                  <a:pt x="549196" y="85806"/>
                  <a:pt x="549196" y="206616"/>
                </a:cubicBezTo>
                <a:cubicBezTo>
                  <a:pt x="549196" y="327426"/>
                  <a:pt x="438647" y="398824"/>
                  <a:pt x="359250" y="448236"/>
                </a:cubicBezTo>
                <a:lnTo>
                  <a:pt x="579334" y="657128"/>
                </a:lnTo>
                <a:lnTo>
                  <a:pt x="779789" y="426120"/>
                </a:lnTo>
                <a:lnTo>
                  <a:pt x="877421" y="426120"/>
                </a:lnTo>
                <a:lnTo>
                  <a:pt x="633911" y="707676"/>
                </a:lnTo>
                <a:lnTo>
                  <a:pt x="874762" y="937922"/>
                </a:lnTo>
                <a:lnTo>
                  <a:pt x="770672" y="937922"/>
                </a:lnTo>
                <a:lnTo>
                  <a:pt x="584779" y="765804"/>
                </a:lnTo>
                <a:cubicBezTo>
                  <a:pt x="488160" y="876252"/>
                  <a:pt x="408763" y="954098"/>
                  <a:pt x="268203" y="954098"/>
                </a:cubicBezTo>
                <a:cubicBezTo>
                  <a:pt x="113207" y="954098"/>
                  <a:pt x="0" y="861972"/>
                  <a:pt x="0" y="720312"/>
                </a:cubicBezTo>
                <a:cubicBezTo>
                  <a:pt x="0" y="584590"/>
                  <a:pt x="111941" y="501438"/>
                  <a:pt x="230467" y="435348"/>
                </a:cubicBezTo>
                <a:cubicBezTo>
                  <a:pt x="153603" y="363694"/>
                  <a:pt x="98898" y="301394"/>
                  <a:pt x="98898" y="207880"/>
                </a:cubicBezTo>
                <a:cubicBezTo>
                  <a:pt x="98898" y="92250"/>
                  <a:pt x="191338" y="0"/>
                  <a:pt x="325440" y="0"/>
                </a:cubicBezTo>
                <a:close/>
              </a:path>
            </a:pathLst>
          </a:custGeom>
          <a:solidFill>
            <a:schemeClr val="bg1">
              <a:alpha val="40000"/>
            </a:schemeClr>
          </a:solidFill>
          <a:ln w="0">
            <a:solidFill>
              <a:schemeClr val="tx1">
                <a:alpha val="0"/>
              </a:schemeClr>
            </a:solidFill>
          </a:ln>
        </p:spPr>
        <p:txBody>
          <a:bodyPr wrap="square">
            <a:noAutofit/>
          </a:bodyPr>
          <a:lstStyle>
            <a:lvl1pPr marL="0" indent="0">
              <a:lnSpc>
                <a:spcPts val="1410"/>
              </a:lnSpc>
              <a:spcBef>
                <a:spcPts val="0"/>
              </a:spcBef>
              <a:buNone/>
              <a:defRPr sz="1080">
                <a:solidFill>
                  <a:schemeClr val="tx1"/>
                </a:solidFill>
              </a:defRPr>
            </a:lvl1pPr>
          </a:lstStyle>
          <a:p>
            <a:pPr lvl="0"/>
            <a:r>
              <a:rPr lang="da-DK" noProof="0"/>
              <a:t>  </a:t>
            </a:r>
          </a:p>
        </p:txBody>
      </p:sp>
    </p:spTree>
    <p:extLst>
      <p:ext uri="{BB962C8B-B14F-4D97-AF65-F5344CB8AC3E}">
        <p14:creationId xmlns:p14="http://schemas.microsoft.com/office/powerpoint/2010/main" val="1716101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Afsnitsoverskrift mørk">
    <p:bg>
      <p:bgPr>
        <a:solidFill>
          <a:schemeClr val="bg1">
            <a:lumMod val="50000"/>
          </a:schemeClr>
        </a:solidFill>
        <a:effectLst/>
      </p:bgPr>
    </p:bg>
    <p:spTree>
      <p:nvGrpSpPr>
        <p:cNvPr id="1" name=""/>
        <p:cNvGrpSpPr/>
        <p:nvPr/>
      </p:nvGrpSpPr>
      <p:grpSpPr>
        <a:xfrm>
          <a:off x="0" y="0"/>
          <a:ext cx="0" cy="0"/>
          <a:chOff x="0" y="0"/>
          <a:chExt cx="0" cy="0"/>
        </a:xfrm>
      </p:grpSpPr>
      <p:pic>
        <p:nvPicPr>
          <p:cNvPr id="4" name="Billede 8"/>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954213" y="2814638"/>
            <a:ext cx="830262"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7" name="Lige forbindelse 9"/>
          <p:cNvCxnSpPr/>
          <p:nvPr/>
        </p:nvCxnSpPr>
        <p:spPr>
          <a:xfrm>
            <a:off x="2922588" y="2814638"/>
            <a:ext cx="0" cy="895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3072269" y="2685864"/>
            <a:ext cx="7386638" cy="685801"/>
          </a:xfrm>
        </p:spPr>
        <p:txBody>
          <a:bodyPr anchor="t">
            <a:noAutofit/>
          </a:bodyPr>
          <a:lstStyle>
            <a:lvl1pPr>
              <a:defRPr sz="3600" baseline="0"/>
            </a:lvl1pPr>
          </a:lstStyle>
          <a:p>
            <a:r>
              <a:rPr lang="da-DK" dirty="0"/>
              <a:t>Klik for at redigere i master</a:t>
            </a:r>
            <a:endParaRPr lang="en-US" dirty="0"/>
          </a:p>
        </p:txBody>
      </p:sp>
      <p:sp>
        <p:nvSpPr>
          <p:cNvPr id="6" name="Text Placeholder 2"/>
          <p:cNvSpPr>
            <a:spLocks noGrp="1"/>
          </p:cNvSpPr>
          <p:nvPr>
            <p:ph type="body" idx="1" hasCustomPrompt="1"/>
          </p:nvPr>
        </p:nvSpPr>
        <p:spPr>
          <a:xfrm>
            <a:off x="3072269" y="3443102"/>
            <a:ext cx="7386638" cy="400049"/>
          </a:xfrm>
        </p:spPr>
        <p:txBody>
          <a:bodyPr anchor="t"/>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dirty="0"/>
              <a:t>Rediger typografien i masterens</a:t>
            </a:r>
          </a:p>
        </p:txBody>
      </p:sp>
    </p:spTree>
    <p:extLst>
      <p:ext uri="{BB962C8B-B14F-4D97-AF65-F5344CB8AC3E}">
        <p14:creationId xmlns:p14="http://schemas.microsoft.com/office/powerpoint/2010/main" val="3209213866"/>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Teks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094579AD-0899-2242-954D-FD57E511C787}"/>
              </a:ext>
            </a:extLst>
          </p:cNvPr>
          <p:cNvSpPr>
            <a:spLocks noGrp="1"/>
          </p:cNvSpPr>
          <p:nvPr>
            <p:ph type="title"/>
          </p:nvPr>
        </p:nvSpPr>
        <p:spPr bwMode="auto">
          <a:xfrm>
            <a:off x="1471613" y="1120775"/>
            <a:ext cx="9248775" cy="939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3000"/>
            </a:lvl1pPr>
          </a:lstStyle>
          <a:p>
            <a:pPr lvl="0"/>
            <a:r>
              <a:rPr lang="da-DK" altLang="da-DK" dirty="0"/>
              <a:t>Klik for at redigere i master</a:t>
            </a:r>
            <a:endParaRPr lang="en-US" altLang="da-DK" dirty="0"/>
          </a:p>
        </p:txBody>
      </p:sp>
      <p:sp>
        <p:nvSpPr>
          <p:cNvPr id="6" name="Text Placeholder 2">
            <a:extLst>
              <a:ext uri="{FF2B5EF4-FFF2-40B4-BE49-F238E27FC236}">
                <a16:creationId xmlns:a16="http://schemas.microsoft.com/office/drawing/2014/main" id="{0AD2DEE8-7A86-474A-BAA3-FE0C46737BDE}"/>
              </a:ext>
            </a:extLst>
          </p:cNvPr>
          <p:cNvSpPr>
            <a:spLocks noGrp="1"/>
          </p:cNvSpPr>
          <p:nvPr>
            <p:ph idx="1"/>
          </p:nvPr>
        </p:nvSpPr>
        <p:spPr bwMode="auto">
          <a:xfrm>
            <a:off x="1471614" y="2233613"/>
            <a:ext cx="4424690" cy="39354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nSpc>
                <a:spcPct val="100000"/>
              </a:lnSpc>
              <a:defRPr/>
            </a:lvl1pPr>
          </a:lstStyle>
          <a:p>
            <a:pPr lvl="0"/>
            <a:r>
              <a:rPr lang="da-DK" altLang="da-DK"/>
              <a:t>Rediger typografien i masterens</a:t>
            </a:r>
          </a:p>
        </p:txBody>
      </p:sp>
      <p:sp>
        <p:nvSpPr>
          <p:cNvPr id="5" name="Text Placeholder 2">
            <a:extLst>
              <a:ext uri="{FF2B5EF4-FFF2-40B4-BE49-F238E27FC236}">
                <a16:creationId xmlns:a16="http://schemas.microsoft.com/office/drawing/2014/main" id="{9E823EB6-A19F-4E42-9ACC-B6C5392115A2}"/>
              </a:ext>
            </a:extLst>
          </p:cNvPr>
          <p:cNvSpPr>
            <a:spLocks noGrp="1"/>
          </p:cNvSpPr>
          <p:nvPr>
            <p:ph idx="10"/>
          </p:nvPr>
        </p:nvSpPr>
        <p:spPr bwMode="auto">
          <a:xfrm>
            <a:off x="6295698" y="2233613"/>
            <a:ext cx="4424690" cy="39354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nSpc>
                <a:spcPct val="100000"/>
              </a:lnSpc>
              <a:buNone/>
              <a:defRPr/>
            </a:lvl1pPr>
          </a:lstStyle>
          <a:p>
            <a:pPr lvl="0"/>
            <a:r>
              <a:rPr lang="da-DK" altLang="da-DK"/>
              <a:t>Rediger typografien i masterens</a:t>
            </a:r>
          </a:p>
        </p:txBody>
      </p:sp>
    </p:spTree>
    <p:extLst>
      <p:ext uri="{BB962C8B-B14F-4D97-AF65-F5344CB8AC3E}">
        <p14:creationId xmlns:p14="http://schemas.microsoft.com/office/powerpoint/2010/main" val="48556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eks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094579AD-0899-2242-954D-FD57E511C787}"/>
              </a:ext>
            </a:extLst>
          </p:cNvPr>
          <p:cNvSpPr>
            <a:spLocks noGrp="1"/>
          </p:cNvSpPr>
          <p:nvPr>
            <p:ph type="title"/>
          </p:nvPr>
        </p:nvSpPr>
        <p:spPr bwMode="auto">
          <a:xfrm>
            <a:off x="1471613" y="1120775"/>
            <a:ext cx="92487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3200"/>
            </a:lvl1pPr>
          </a:lstStyle>
          <a:p>
            <a:pPr lvl="0"/>
            <a:r>
              <a:rPr lang="da-DK" altLang="da-DK"/>
              <a:t>Klik for at redigere i master</a:t>
            </a:r>
            <a:endParaRPr lang="en-US" altLang="da-DK" dirty="0"/>
          </a:p>
        </p:txBody>
      </p:sp>
      <p:sp>
        <p:nvSpPr>
          <p:cNvPr id="6" name="Text Placeholder 2">
            <a:extLst>
              <a:ext uri="{FF2B5EF4-FFF2-40B4-BE49-F238E27FC236}">
                <a16:creationId xmlns:a16="http://schemas.microsoft.com/office/drawing/2014/main" id="{0AD2DEE8-7A86-474A-BAA3-FE0C46737BDE}"/>
              </a:ext>
            </a:extLst>
          </p:cNvPr>
          <p:cNvSpPr>
            <a:spLocks noGrp="1"/>
          </p:cNvSpPr>
          <p:nvPr>
            <p:ph idx="1"/>
          </p:nvPr>
        </p:nvSpPr>
        <p:spPr bwMode="auto">
          <a:xfrm>
            <a:off x="1471613" y="2233613"/>
            <a:ext cx="9248775" cy="3935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nSpc>
                <a:spcPct val="100000"/>
              </a:lnSpc>
              <a:defRPr/>
            </a:lvl1pPr>
          </a:lstStyle>
          <a:p>
            <a:pPr lvl="0"/>
            <a:r>
              <a:rPr lang="da-DK" altLang="da-DK"/>
              <a:t>Rediger typografien i masterens</a:t>
            </a:r>
          </a:p>
        </p:txBody>
      </p:sp>
    </p:spTree>
    <p:extLst>
      <p:ext uri="{BB962C8B-B14F-4D97-AF65-F5344CB8AC3E}">
        <p14:creationId xmlns:p14="http://schemas.microsoft.com/office/powerpoint/2010/main" val="15447908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Teks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094579AD-0899-2242-954D-FD57E511C787}"/>
              </a:ext>
            </a:extLst>
          </p:cNvPr>
          <p:cNvSpPr>
            <a:spLocks noGrp="1"/>
          </p:cNvSpPr>
          <p:nvPr>
            <p:ph type="title"/>
          </p:nvPr>
        </p:nvSpPr>
        <p:spPr bwMode="auto">
          <a:xfrm>
            <a:off x="1471613" y="1120775"/>
            <a:ext cx="92487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2800"/>
            </a:lvl1pPr>
          </a:lstStyle>
          <a:p>
            <a:pPr lvl="0"/>
            <a:r>
              <a:rPr lang="da-DK" altLang="da-DK" dirty="0"/>
              <a:t>Klik for at redigere i master</a:t>
            </a:r>
            <a:endParaRPr lang="en-US" altLang="da-DK" dirty="0"/>
          </a:p>
        </p:txBody>
      </p:sp>
      <p:sp>
        <p:nvSpPr>
          <p:cNvPr id="5" name="Pladsholder til billede 21">
            <a:extLst>
              <a:ext uri="{FF2B5EF4-FFF2-40B4-BE49-F238E27FC236}">
                <a16:creationId xmlns:a16="http://schemas.microsoft.com/office/drawing/2014/main" id="{51C5612B-3C30-554A-AF8C-4D1CDA9E8081}"/>
              </a:ext>
            </a:extLst>
          </p:cNvPr>
          <p:cNvSpPr>
            <a:spLocks noGrp="1"/>
          </p:cNvSpPr>
          <p:nvPr>
            <p:ph type="pic" sz="quarter" idx="10"/>
          </p:nvPr>
        </p:nvSpPr>
        <p:spPr>
          <a:xfrm>
            <a:off x="1471613" y="2179781"/>
            <a:ext cx="6573260" cy="3975707"/>
          </a:xfrm>
        </p:spPr>
        <p:txBody>
          <a:bodyPr rtlCol="0">
            <a:normAutofit/>
          </a:bodyPr>
          <a:lstStyle/>
          <a:p>
            <a:pPr lvl="0"/>
            <a:r>
              <a:rPr lang="da-DK" noProof="0" dirty="0"/>
              <a:t>Klik på ikonet for at tilføje et billede</a:t>
            </a:r>
          </a:p>
        </p:txBody>
      </p:sp>
      <p:sp>
        <p:nvSpPr>
          <p:cNvPr id="7" name="Text Placeholder 2">
            <a:extLst>
              <a:ext uri="{FF2B5EF4-FFF2-40B4-BE49-F238E27FC236}">
                <a16:creationId xmlns:a16="http://schemas.microsoft.com/office/drawing/2014/main" id="{0AD2DEE8-7A86-474A-BAA3-FE0C46737BDE}"/>
              </a:ext>
            </a:extLst>
          </p:cNvPr>
          <p:cNvSpPr>
            <a:spLocks noGrp="1"/>
          </p:cNvSpPr>
          <p:nvPr>
            <p:ph idx="11"/>
          </p:nvPr>
        </p:nvSpPr>
        <p:spPr bwMode="auto">
          <a:xfrm>
            <a:off x="8251105" y="2197463"/>
            <a:ext cx="2469284" cy="395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marL="0" indent="0" algn="r">
              <a:lnSpc>
                <a:spcPct val="100000"/>
              </a:lnSpc>
              <a:spcBef>
                <a:spcPts val="0"/>
              </a:spcBef>
              <a:buNone/>
              <a:defRPr sz="1100" i="1"/>
            </a:lvl1pPr>
          </a:lstStyle>
          <a:p>
            <a:pPr lvl="0"/>
            <a:r>
              <a:rPr lang="da-DK" altLang="da-DK" dirty="0"/>
              <a:t>Rediger typografien i masterens</a:t>
            </a:r>
          </a:p>
        </p:txBody>
      </p:sp>
    </p:spTree>
    <p:extLst>
      <p:ext uri="{BB962C8B-B14F-4D97-AF65-F5344CB8AC3E}">
        <p14:creationId xmlns:p14="http://schemas.microsoft.com/office/powerpoint/2010/main" val="11564200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kst med illustration">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094579AD-0899-2242-954D-FD57E511C787}"/>
              </a:ext>
            </a:extLst>
          </p:cNvPr>
          <p:cNvSpPr>
            <a:spLocks noGrp="1"/>
          </p:cNvSpPr>
          <p:nvPr>
            <p:ph type="title" hasCustomPrompt="1"/>
          </p:nvPr>
        </p:nvSpPr>
        <p:spPr bwMode="auto">
          <a:xfrm>
            <a:off x="937261" y="582294"/>
            <a:ext cx="3543300" cy="14674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2400"/>
            </a:lvl1pPr>
          </a:lstStyle>
          <a:p>
            <a:pPr lvl="0"/>
            <a:r>
              <a:rPr lang="da-DK" altLang="da-DK" dirty="0"/>
              <a:t>Overskrift</a:t>
            </a:r>
            <a:endParaRPr lang="en-US" altLang="da-DK" dirty="0"/>
          </a:p>
        </p:txBody>
      </p:sp>
      <p:sp>
        <p:nvSpPr>
          <p:cNvPr id="6" name="Text Placeholder 2">
            <a:extLst>
              <a:ext uri="{FF2B5EF4-FFF2-40B4-BE49-F238E27FC236}">
                <a16:creationId xmlns:a16="http://schemas.microsoft.com/office/drawing/2014/main" id="{0AD2DEE8-7A86-474A-BAA3-FE0C46737BDE}"/>
              </a:ext>
            </a:extLst>
          </p:cNvPr>
          <p:cNvSpPr>
            <a:spLocks noGrp="1"/>
          </p:cNvSpPr>
          <p:nvPr>
            <p:ph idx="1" hasCustomPrompt="1"/>
          </p:nvPr>
        </p:nvSpPr>
        <p:spPr bwMode="auto">
          <a:xfrm>
            <a:off x="937261" y="2233613"/>
            <a:ext cx="3543299" cy="3504247"/>
          </a:xfrm>
          <a:prstGeom prst="rect">
            <a:avLst/>
          </a:prstGeom>
          <a:solidFill>
            <a:schemeClr val="bg1">
              <a:lumMod val="95000"/>
            </a:schemeClr>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nSpc>
                <a:spcPct val="100000"/>
              </a:lnSpc>
              <a:buNone/>
              <a:defRPr sz="1200">
                <a:latin typeface="PT Sans" panose="020B0503020203020204"/>
              </a:defRPr>
            </a:lvl1pPr>
          </a:lstStyle>
          <a:p>
            <a:pPr lvl="0"/>
            <a:r>
              <a:rPr lang="da-DK" altLang="da-DK" dirty="0"/>
              <a:t>Klik for at redigere teksttypografierne i masteren</a:t>
            </a:r>
          </a:p>
        </p:txBody>
      </p:sp>
      <p:sp>
        <p:nvSpPr>
          <p:cNvPr id="5" name="Pladsholder til billede 21">
            <a:extLst>
              <a:ext uri="{FF2B5EF4-FFF2-40B4-BE49-F238E27FC236}">
                <a16:creationId xmlns:a16="http://schemas.microsoft.com/office/drawing/2014/main" id="{51C5612B-3C30-554A-AF8C-4D1CDA9E8081}"/>
              </a:ext>
            </a:extLst>
          </p:cNvPr>
          <p:cNvSpPr>
            <a:spLocks noGrp="1"/>
          </p:cNvSpPr>
          <p:nvPr>
            <p:ph type="pic" sz="quarter" idx="10"/>
          </p:nvPr>
        </p:nvSpPr>
        <p:spPr>
          <a:xfrm>
            <a:off x="4703885" y="800099"/>
            <a:ext cx="7061394" cy="5521644"/>
          </a:xfrm>
        </p:spPr>
        <p:txBody>
          <a:bodyPr rtlCol="0">
            <a:normAutofit/>
          </a:bodyPr>
          <a:lstStyle/>
          <a:p>
            <a:pPr lvl="0"/>
            <a:r>
              <a:rPr lang="da-DK" noProof="0" dirty="0"/>
              <a:t>Klik på ikonet for at tilføje et billede</a:t>
            </a:r>
          </a:p>
        </p:txBody>
      </p:sp>
      <p:sp>
        <p:nvSpPr>
          <p:cNvPr id="8" name="Text Placeholder 2">
            <a:extLst>
              <a:ext uri="{FF2B5EF4-FFF2-40B4-BE49-F238E27FC236}">
                <a16:creationId xmlns:a16="http://schemas.microsoft.com/office/drawing/2014/main" id="{0AD2DEE8-7A86-474A-BAA3-FE0C46737BDE}"/>
              </a:ext>
            </a:extLst>
          </p:cNvPr>
          <p:cNvSpPr>
            <a:spLocks noGrp="1"/>
          </p:cNvSpPr>
          <p:nvPr>
            <p:ph idx="11" hasCustomPrompt="1"/>
          </p:nvPr>
        </p:nvSpPr>
        <p:spPr bwMode="auto">
          <a:xfrm>
            <a:off x="937262" y="5821680"/>
            <a:ext cx="3543300" cy="500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marL="0" indent="0" algn="r">
              <a:lnSpc>
                <a:spcPct val="100000"/>
              </a:lnSpc>
              <a:spcBef>
                <a:spcPts val="0"/>
              </a:spcBef>
              <a:buNone/>
              <a:defRPr lang="da-DK" altLang="da-DK" sz="1000" i="1" kern="1200" dirty="0" smtClean="0">
                <a:solidFill>
                  <a:schemeClr val="tx1"/>
                </a:solidFill>
                <a:latin typeface="PT Sans" charset="-52"/>
                <a:ea typeface="+mn-ea"/>
                <a:cs typeface="+mn-cs"/>
              </a:defRPr>
            </a:lvl1pPr>
          </a:lstStyle>
          <a:p>
            <a:pPr lvl="0"/>
            <a:r>
              <a:rPr lang="da-DK" altLang="da-DK" dirty="0"/>
              <a:t>Klik for at redigere teksttypografierne i masteren</a:t>
            </a:r>
          </a:p>
        </p:txBody>
      </p:sp>
      <p:sp>
        <p:nvSpPr>
          <p:cNvPr id="9" name="Text Placeholder 2">
            <a:extLst>
              <a:ext uri="{FF2B5EF4-FFF2-40B4-BE49-F238E27FC236}">
                <a16:creationId xmlns:a16="http://schemas.microsoft.com/office/drawing/2014/main" id="{0AD2DEE8-7A86-474A-BAA3-FE0C46737BDE}"/>
              </a:ext>
            </a:extLst>
          </p:cNvPr>
          <p:cNvSpPr>
            <a:spLocks noGrp="1"/>
          </p:cNvSpPr>
          <p:nvPr>
            <p:ph idx="12" hasCustomPrompt="1"/>
          </p:nvPr>
        </p:nvSpPr>
        <p:spPr bwMode="auto">
          <a:xfrm>
            <a:off x="4703882" y="563879"/>
            <a:ext cx="7061397" cy="2057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nSpc>
                <a:spcPct val="100000"/>
              </a:lnSpc>
              <a:buNone/>
              <a:defRPr sz="1200" b="1">
                <a:latin typeface="PT Sans" panose="020B0503020203020204"/>
              </a:defRPr>
            </a:lvl1pPr>
          </a:lstStyle>
          <a:p>
            <a:pPr lvl="0"/>
            <a:r>
              <a:rPr lang="da-DK" altLang="da-DK" dirty="0"/>
              <a:t>Klik for at redigere teksttypografierne i masteren</a:t>
            </a:r>
          </a:p>
        </p:txBody>
      </p:sp>
    </p:spTree>
    <p:extLst>
      <p:ext uri="{BB962C8B-B14F-4D97-AF65-F5344CB8AC3E}">
        <p14:creationId xmlns:p14="http://schemas.microsoft.com/office/powerpoint/2010/main" val="3014783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Afsnitsoverskrift mørk">
    <p:bg>
      <p:bgPr>
        <a:solidFill>
          <a:schemeClr val="bg1">
            <a:lumMod val="50000"/>
          </a:schemeClr>
        </a:solidFill>
        <a:effectLst/>
      </p:bgPr>
    </p:bg>
    <p:spTree>
      <p:nvGrpSpPr>
        <p:cNvPr id="1" name=""/>
        <p:cNvGrpSpPr/>
        <p:nvPr/>
      </p:nvGrpSpPr>
      <p:grpSpPr>
        <a:xfrm>
          <a:off x="0" y="0"/>
          <a:ext cx="0" cy="0"/>
          <a:chOff x="0" y="0"/>
          <a:chExt cx="0" cy="0"/>
        </a:xfrm>
      </p:grpSpPr>
      <p:pic>
        <p:nvPicPr>
          <p:cNvPr id="4" name="Billede 8"/>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1954213" y="2814638"/>
            <a:ext cx="830262" cy="53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7" name="Lige forbindelse 9"/>
          <p:cNvCxnSpPr/>
          <p:nvPr/>
        </p:nvCxnSpPr>
        <p:spPr>
          <a:xfrm>
            <a:off x="2922588" y="2814638"/>
            <a:ext cx="0" cy="8953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3072269" y="2685864"/>
            <a:ext cx="7386638" cy="685801"/>
          </a:xfrm>
        </p:spPr>
        <p:txBody>
          <a:bodyPr anchor="t">
            <a:noAutofit/>
          </a:bodyPr>
          <a:lstStyle>
            <a:lvl1pPr>
              <a:defRPr sz="3600" baseline="0"/>
            </a:lvl1pPr>
          </a:lstStyle>
          <a:p>
            <a:r>
              <a:rPr lang="da-DK" dirty="0"/>
              <a:t>Klik for at redigere i master</a:t>
            </a:r>
            <a:endParaRPr lang="en-US" dirty="0"/>
          </a:p>
        </p:txBody>
      </p:sp>
      <p:sp>
        <p:nvSpPr>
          <p:cNvPr id="6" name="Text Placeholder 2"/>
          <p:cNvSpPr>
            <a:spLocks noGrp="1"/>
          </p:cNvSpPr>
          <p:nvPr>
            <p:ph type="body" idx="1" hasCustomPrompt="1"/>
          </p:nvPr>
        </p:nvSpPr>
        <p:spPr>
          <a:xfrm>
            <a:off x="3072269" y="3443102"/>
            <a:ext cx="7386638" cy="400049"/>
          </a:xfrm>
        </p:spPr>
        <p:txBody>
          <a:bodyPr anchor="t"/>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dirty="0"/>
              <a:t>Rediger typografien i masterens</a:t>
            </a:r>
          </a:p>
        </p:txBody>
      </p:sp>
    </p:spTree>
    <p:extLst>
      <p:ext uri="{BB962C8B-B14F-4D97-AF65-F5344CB8AC3E}">
        <p14:creationId xmlns:p14="http://schemas.microsoft.com/office/powerpoint/2010/main" val="2403756355"/>
      </p:ext>
    </p:extLst>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verskift ingen teks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094579AD-0899-2242-954D-FD57E511C787}"/>
              </a:ext>
            </a:extLst>
          </p:cNvPr>
          <p:cNvSpPr>
            <a:spLocks noGrp="1"/>
          </p:cNvSpPr>
          <p:nvPr>
            <p:ph type="title"/>
          </p:nvPr>
        </p:nvSpPr>
        <p:spPr bwMode="auto">
          <a:xfrm>
            <a:off x="1471613" y="1120775"/>
            <a:ext cx="92487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3200"/>
            </a:lvl1pPr>
          </a:lstStyle>
          <a:p>
            <a:pPr lvl="0"/>
            <a:r>
              <a:rPr lang="da-DK" altLang="da-DK"/>
              <a:t>Klik for at redigere i master</a:t>
            </a:r>
            <a:endParaRPr lang="en-US" altLang="da-DK" dirty="0"/>
          </a:p>
        </p:txBody>
      </p:sp>
    </p:spTree>
    <p:extLst>
      <p:ext uri="{BB962C8B-B14F-4D97-AF65-F5344CB8AC3E}">
        <p14:creationId xmlns:p14="http://schemas.microsoft.com/office/powerpoint/2010/main" val="712694954"/>
      </p:ext>
    </p:extLst>
  </p:cSld>
  <p:clrMapOvr>
    <a:masterClrMapping/>
  </p:clrMapOvr>
  <p:extLst>
    <p:ext uri="{DCECCB84-F9BA-43D5-87BE-67443E8EF086}">
      <p15:sldGuideLst xmlns:p15="http://schemas.microsoft.com/office/powerpoint/2012/main">
        <p15:guide id="1" orient="horz" pos="686">
          <p15:clr>
            <a:srgbClr val="FBAE40"/>
          </p15:clr>
        </p15:guide>
        <p15:guide id="2" pos="914">
          <p15:clr>
            <a:srgbClr val="FBAE40"/>
          </p15:clr>
        </p15:guide>
        <p15:guide id="3" orient="horz" pos="1457">
          <p15:clr>
            <a:srgbClr val="FBAE40"/>
          </p15:clr>
        </p15:guide>
        <p15:guide id="4" pos="6766">
          <p15:clr>
            <a:srgbClr val="FBAE40"/>
          </p15:clr>
        </p15:guide>
        <p15:guide id="5" orient="horz" pos="3997">
          <p15:clr>
            <a:srgbClr val="FBAE40"/>
          </p15:clr>
        </p15:guide>
        <p15:guide id="6" pos="3840">
          <p15:clr>
            <a:srgbClr val="FBAE40"/>
          </p15:clr>
        </p15:guide>
        <p15:guide id="7" orient="horz" pos="132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0767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kst grå">
    <p:bg>
      <p:bgPr>
        <a:solidFill>
          <a:schemeClr val="bg1">
            <a:lumMod val="95000"/>
          </a:schemeClr>
        </a:solidFill>
        <a:effectLst/>
      </p:bgPr>
    </p:bg>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094579AD-0899-2242-954D-FD57E511C787}"/>
              </a:ext>
            </a:extLst>
          </p:cNvPr>
          <p:cNvSpPr>
            <a:spLocks noGrp="1"/>
          </p:cNvSpPr>
          <p:nvPr>
            <p:ph type="title"/>
          </p:nvPr>
        </p:nvSpPr>
        <p:spPr bwMode="auto">
          <a:xfrm>
            <a:off x="1471613" y="1120775"/>
            <a:ext cx="92487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3200"/>
            </a:lvl1pPr>
          </a:lstStyle>
          <a:p>
            <a:pPr lvl="0"/>
            <a:r>
              <a:rPr lang="da-DK" altLang="da-DK"/>
              <a:t>Klik for at redigere i master</a:t>
            </a:r>
            <a:endParaRPr lang="en-US" altLang="da-DK" dirty="0"/>
          </a:p>
        </p:txBody>
      </p:sp>
      <p:sp>
        <p:nvSpPr>
          <p:cNvPr id="6" name="Text Placeholder 2">
            <a:extLst>
              <a:ext uri="{FF2B5EF4-FFF2-40B4-BE49-F238E27FC236}">
                <a16:creationId xmlns:a16="http://schemas.microsoft.com/office/drawing/2014/main" id="{0AD2DEE8-7A86-474A-BAA3-FE0C46737BDE}"/>
              </a:ext>
            </a:extLst>
          </p:cNvPr>
          <p:cNvSpPr>
            <a:spLocks noGrp="1"/>
          </p:cNvSpPr>
          <p:nvPr>
            <p:ph idx="1"/>
          </p:nvPr>
        </p:nvSpPr>
        <p:spPr bwMode="auto">
          <a:xfrm>
            <a:off x="1471613" y="2233613"/>
            <a:ext cx="9248775" cy="3935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nSpc>
                <a:spcPct val="100000"/>
              </a:lnSpc>
              <a:defRPr/>
            </a:lvl1pPr>
          </a:lstStyle>
          <a:p>
            <a:pPr lvl="0"/>
            <a:r>
              <a:rPr lang="da-DK" altLang="da-DK"/>
              <a:t>Rediger typografien i masterens</a:t>
            </a:r>
          </a:p>
        </p:txBody>
      </p:sp>
    </p:spTree>
    <p:extLst>
      <p:ext uri="{BB962C8B-B14F-4D97-AF65-F5344CB8AC3E}">
        <p14:creationId xmlns:p14="http://schemas.microsoft.com/office/powerpoint/2010/main" val="34279206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kst rosa">
    <p:bg>
      <p:bgPr>
        <a:solidFill>
          <a:srgbClr val="F6EFEF"/>
        </a:solidFill>
        <a:effectLst/>
      </p:bgPr>
    </p:bg>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094579AD-0899-2242-954D-FD57E511C787}"/>
              </a:ext>
            </a:extLst>
          </p:cNvPr>
          <p:cNvSpPr>
            <a:spLocks noGrp="1"/>
          </p:cNvSpPr>
          <p:nvPr>
            <p:ph type="title"/>
          </p:nvPr>
        </p:nvSpPr>
        <p:spPr bwMode="auto">
          <a:xfrm>
            <a:off x="1471613" y="1120775"/>
            <a:ext cx="92487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3200"/>
            </a:lvl1pPr>
          </a:lstStyle>
          <a:p>
            <a:pPr lvl="0"/>
            <a:r>
              <a:rPr lang="da-DK" altLang="da-DK"/>
              <a:t>Klik for at redigere i master</a:t>
            </a:r>
            <a:endParaRPr lang="en-US" altLang="da-DK" dirty="0"/>
          </a:p>
        </p:txBody>
      </p:sp>
      <p:sp>
        <p:nvSpPr>
          <p:cNvPr id="6" name="Text Placeholder 2">
            <a:extLst>
              <a:ext uri="{FF2B5EF4-FFF2-40B4-BE49-F238E27FC236}">
                <a16:creationId xmlns:a16="http://schemas.microsoft.com/office/drawing/2014/main" id="{0AD2DEE8-7A86-474A-BAA3-FE0C46737BDE}"/>
              </a:ext>
            </a:extLst>
          </p:cNvPr>
          <p:cNvSpPr>
            <a:spLocks noGrp="1"/>
          </p:cNvSpPr>
          <p:nvPr>
            <p:ph idx="1"/>
          </p:nvPr>
        </p:nvSpPr>
        <p:spPr bwMode="auto">
          <a:xfrm>
            <a:off x="1471613" y="2233613"/>
            <a:ext cx="9248775" cy="3935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nSpc>
                <a:spcPct val="100000"/>
              </a:lnSpc>
              <a:defRPr/>
            </a:lvl1pPr>
          </a:lstStyle>
          <a:p>
            <a:pPr lvl="0"/>
            <a:r>
              <a:rPr lang="da-DK" altLang="da-DK"/>
              <a:t>Rediger typografien i masterens</a:t>
            </a:r>
          </a:p>
        </p:txBody>
      </p:sp>
    </p:spTree>
    <p:extLst>
      <p:ext uri="{BB962C8B-B14F-4D97-AF65-F5344CB8AC3E}">
        <p14:creationId xmlns:p14="http://schemas.microsoft.com/office/powerpoint/2010/main" val="3761155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ggrundsbillede hvid teks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Billede 8"/>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10720388" y="6322632"/>
            <a:ext cx="995363" cy="31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Footer Placeholder 4"/>
          <p:cNvSpPr txBox="1">
            <a:spLocks/>
          </p:cNvSpPr>
          <p:nvPr/>
        </p:nvSpPr>
        <p:spPr>
          <a:xfrm>
            <a:off x="4038600" y="325438"/>
            <a:ext cx="6862763" cy="231775"/>
          </a:xfrm>
          <a:prstGeom prst="rect">
            <a:avLst/>
          </a:prstGeom>
        </p:spPr>
        <p:txBody>
          <a:bodyPr anchor="ctr"/>
          <a:lstStyle>
            <a:defPPr>
              <a:defRPr lang="da-DK"/>
            </a:defPPr>
            <a:lvl1pPr algn="r" rtl="0" eaLnBrk="1" fontAlgn="auto" hangingPunct="1">
              <a:spcBef>
                <a:spcPts val="0"/>
              </a:spcBef>
              <a:spcAft>
                <a:spcPts val="0"/>
              </a:spcAft>
              <a:defRPr sz="1200" kern="1200" baseline="0" dirty="0" smtClean="0">
                <a:solidFill>
                  <a:schemeClr val="tx1">
                    <a:tint val="75000"/>
                  </a:schemeClr>
                </a:solidFill>
                <a:latin typeface="PT Sans" charset="-52"/>
                <a:ea typeface="+mn-ea"/>
                <a:cs typeface="+mn-cs"/>
              </a:defRPr>
            </a:lvl1pPr>
            <a:lvl2pPr marL="457200" algn="l" rtl="0" eaLnBrk="0" fontAlgn="base" hangingPunct="0">
              <a:spcBef>
                <a:spcPct val="0"/>
              </a:spcBef>
              <a:spcAft>
                <a:spcPct val="0"/>
              </a:spcAft>
              <a:defRPr kern="1200">
                <a:solidFill>
                  <a:schemeClr val="tx1"/>
                </a:solidFill>
                <a:latin typeface="Constantia" charset="0"/>
                <a:ea typeface="+mn-ea"/>
                <a:cs typeface="+mn-cs"/>
              </a:defRPr>
            </a:lvl2pPr>
            <a:lvl3pPr marL="914400" algn="l" rtl="0" eaLnBrk="0" fontAlgn="base" hangingPunct="0">
              <a:spcBef>
                <a:spcPct val="0"/>
              </a:spcBef>
              <a:spcAft>
                <a:spcPct val="0"/>
              </a:spcAft>
              <a:defRPr kern="1200">
                <a:solidFill>
                  <a:schemeClr val="tx1"/>
                </a:solidFill>
                <a:latin typeface="Constantia" charset="0"/>
                <a:ea typeface="+mn-ea"/>
                <a:cs typeface="+mn-cs"/>
              </a:defRPr>
            </a:lvl3pPr>
            <a:lvl4pPr marL="1371600" algn="l" rtl="0" eaLnBrk="0" fontAlgn="base" hangingPunct="0">
              <a:spcBef>
                <a:spcPct val="0"/>
              </a:spcBef>
              <a:spcAft>
                <a:spcPct val="0"/>
              </a:spcAft>
              <a:defRPr kern="1200">
                <a:solidFill>
                  <a:schemeClr val="tx1"/>
                </a:solidFill>
                <a:latin typeface="Constantia" charset="0"/>
                <a:ea typeface="+mn-ea"/>
                <a:cs typeface="+mn-cs"/>
              </a:defRPr>
            </a:lvl4pPr>
            <a:lvl5pPr marL="1828800" algn="l" rtl="0" eaLnBrk="0" fontAlgn="base" hangingPunct="0">
              <a:spcBef>
                <a:spcPct val="0"/>
              </a:spcBef>
              <a:spcAft>
                <a:spcPct val="0"/>
              </a:spcAft>
              <a:defRPr kern="1200">
                <a:solidFill>
                  <a:schemeClr val="tx1"/>
                </a:solidFill>
                <a:latin typeface="Constantia" charset="0"/>
                <a:ea typeface="+mn-ea"/>
                <a:cs typeface="+mn-cs"/>
              </a:defRPr>
            </a:lvl5pPr>
            <a:lvl6pPr marL="2286000" algn="l" defTabSz="914400" rtl="0" eaLnBrk="1" latinLnBrk="0" hangingPunct="1">
              <a:defRPr kern="1200">
                <a:solidFill>
                  <a:schemeClr val="tx1"/>
                </a:solidFill>
                <a:latin typeface="Constantia" charset="0"/>
                <a:ea typeface="+mn-ea"/>
                <a:cs typeface="+mn-cs"/>
              </a:defRPr>
            </a:lvl6pPr>
            <a:lvl7pPr marL="2743200" algn="l" defTabSz="914400" rtl="0" eaLnBrk="1" latinLnBrk="0" hangingPunct="1">
              <a:defRPr kern="1200">
                <a:solidFill>
                  <a:schemeClr val="tx1"/>
                </a:solidFill>
                <a:latin typeface="Constantia" charset="0"/>
                <a:ea typeface="+mn-ea"/>
                <a:cs typeface="+mn-cs"/>
              </a:defRPr>
            </a:lvl7pPr>
            <a:lvl8pPr marL="3200400" algn="l" defTabSz="914400" rtl="0" eaLnBrk="1" latinLnBrk="0" hangingPunct="1">
              <a:defRPr kern="1200">
                <a:solidFill>
                  <a:schemeClr val="tx1"/>
                </a:solidFill>
                <a:latin typeface="Constantia" charset="0"/>
                <a:ea typeface="+mn-ea"/>
                <a:cs typeface="+mn-cs"/>
              </a:defRPr>
            </a:lvl8pPr>
            <a:lvl9pPr marL="3657600" algn="l" defTabSz="914400" rtl="0" eaLnBrk="1" latinLnBrk="0" hangingPunct="1">
              <a:defRPr kern="1200">
                <a:solidFill>
                  <a:schemeClr val="tx1"/>
                </a:solidFill>
                <a:latin typeface="Constantia" charset="0"/>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da-DK" sz="1200" b="0" i="0" u="none" strike="noStrike" kern="1200" cap="none" spc="0" normalizeH="0" baseline="0" noProof="0">
                <a:ln>
                  <a:noFill/>
                </a:ln>
                <a:solidFill>
                  <a:srgbClr val="111111">
                    <a:tint val="75000"/>
                  </a:srgbClr>
                </a:solidFill>
                <a:effectLst/>
                <a:uLnTx/>
                <a:uFillTx/>
                <a:latin typeface="PT Sans" charset="-52"/>
                <a:ea typeface="+mn-ea"/>
                <a:cs typeface="+mn-cs"/>
              </a:rPr>
              <a:t>PRÆSENTATIONSTITEL // SEKTIONSAFSNIT</a:t>
            </a:r>
          </a:p>
        </p:txBody>
      </p:sp>
      <p:sp>
        <p:nvSpPr>
          <p:cNvPr id="5" name="Slide Number Placeholder 5"/>
          <p:cNvSpPr txBox="1">
            <a:spLocks/>
          </p:cNvSpPr>
          <p:nvPr/>
        </p:nvSpPr>
        <p:spPr>
          <a:xfrm>
            <a:off x="10901363" y="325438"/>
            <a:ext cx="452437" cy="231775"/>
          </a:xfrm>
          <a:prstGeom prst="rect">
            <a:avLst/>
          </a:prstGeom>
        </p:spPr>
        <p:txBody>
          <a:bodyPr anchor="ctr"/>
          <a:lstStyle>
            <a:defPPr>
              <a:defRPr lang="da-DK"/>
            </a:defPPr>
            <a:lvl1pPr algn="r" rtl="0" eaLnBrk="1" fontAlgn="auto" hangingPunct="1">
              <a:spcBef>
                <a:spcPts val="0"/>
              </a:spcBef>
              <a:spcAft>
                <a:spcPts val="0"/>
              </a:spcAft>
              <a:defRPr sz="1200" kern="1200" baseline="0" smtClean="0">
                <a:solidFill>
                  <a:schemeClr val="tx1">
                    <a:tint val="75000"/>
                  </a:schemeClr>
                </a:solidFill>
                <a:latin typeface="PT Sans" charset="-52"/>
                <a:ea typeface="+mn-ea"/>
                <a:cs typeface="+mn-cs"/>
              </a:defRPr>
            </a:lvl1pPr>
            <a:lvl2pPr marL="457200" algn="l" rtl="0" eaLnBrk="0" fontAlgn="base" hangingPunct="0">
              <a:spcBef>
                <a:spcPct val="0"/>
              </a:spcBef>
              <a:spcAft>
                <a:spcPct val="0"/>
              </a:spcAft>
              <a:defRPr kern="1200">
                <a:solidFill>
                  <a:schemeClr val="tx1"/>
                </a:solidFill>
                <a:latin typeface="Constantia" charset="0"/>
                <a:ea typeface="+mn-ea"/>
                <a:cs typeface="+mn-cs"/>
              </a:defRPr>
            </a:lvl2pPr>
            <a:lvl3pPr marL="914400" algn="l" rtl="0" eaLnBrk="0" fontAlgn="base" hangingPunct="0">
              <a:spcBef>
                <a:spcPct val="0"/>
              </a:spcBef>
              <a:spcAft>
                <a:spcPct val="0"/>
              </a:spcAft>
              <a:defRPr kern="1200">
                <a:solidFill>
                  <a:schemeClr val="tx1"/>
                </a:solidFill>
                <a:latin typeface="Constantia" charset="0"/>
                <a:ea typeface="+mn-ea"/>
                <a:cs typeface="+mn-cs"/>
              </a:defRPr>
            </a:lvl3pPr>
            <a:lvl4pPr marL="1371600" algn="l" rtl="0" eaLnBrk="0" fontAlgn="base" hangingPunct="0">
              <a:spcBef>
                <a:spcPct val="0"/>
              </a:spcBef>
              <a:spcAft>
                <a:spcPct val="0"/>
              </a:spcAft>
              <a:defRPr kern="1200">
                <a:solidFill>
                  <a:schemeClr val="tx1"/>
                </a:solidFill>
                <a:latin typeface="Constantia" charset="0"/>
                <a:ea typeface="+mn-ea"/>
                <a:cs typeface="+mn-cs"/>
              </a:defRPr>
            </a:lvl4pPr>
            <a:lvl5pPr marL="1828800" algn="l" rtl="0" eaLnBrk="0" fontAlgn="base" hangingPunct="0">
              <a:spcBef>
                <a:spcPct val="0"/>
              </a:spcBef>
              <a:spcAft>
                <a:spcPct val="0"/>
              </a:spcAft>
              <a:defRPr kern="1200">
                <a:solidFill>
                  <a:schemeClr val="tx1"/>
                </a:solidFill>
                <a:latin typeface="Constantia" charset="0"/>
                <a:ea typeface="+mn-ea"/>
                <a:cs typeface="+mn-cs"/>
              </a:defRPr>
            </a:lvl5pPr>
            <a:lvl6pPr marL="2286000" algn="l" defTabSz="914400" rtl="0" eaLnBrk="1" latinLnBrk="0" hangingPunct="1">
              <a:defRPr kern="1200">
                <a:solidFill>
                  <a:schemeClr val="tx1"/>
                </a:solidFill>
                <a:latin typeface="Constantia" charset="0"/>
                <a:ea typeface="+mn-ea"/>
                <a:cs typeface="+mn-cs"/>
              </a:defRPr>
            </a:lvl6pPr>
            <a:lvl7pPr marL="2743200" algn="l" defTabSz="914400" rtl="0" eaLnBrk="1" latinLnBrk="0" hangingPunct="1">
              <a:defRPr kern="1200">
                <a:solidFill>
                  <a:schemeClr val="tx1"/>
                </a:solidFill>
                <a:latin typeface="Constantia" charset="0"/>
                <a:ea typeface="+mn-ea"/>
                <a:cs typeface="+mn-cs"/>
              </a:defRPr>
            </a:lvl7pPr>
            <a:lvl8pPr marL="3200400" algn="l" defTabSz="914400" rtl="0" eaLnBrk="1" latinLnBrk="0" hangingPunct="1">
              <a:defRPr kern="1200">
                <a:solidFill>
                  <a:schemeClr val="tx1"/>
                </a:solidFill>
                <a:latin typeface="Constantia" charset="0"/>
                <a:ea typeface="+mn-ea"/>
                <a:cs typeface="+mn-cs"/>
              </a:defRPr>
            </a:lvl8pPr>
            <a:lvl9pPr marL="3657600" algn="l" defTabSz="914400" rtl="0" eaLnBrk="1" latinLnBrk="0" hangingPunct="1">
              <a:defRPr kern="1200">
                <a:solidFill>
                  <a:schemeClr val="tx1"/>
                </a:solidFill>
                <a:latin typeface="Constantia" charset="0"/>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6FBA9953-1BB0-6044-A65F-8FD6BA9FD597}" type="slidenum">
              <a:rPr kumimoji="0" lang="da-DK" sz="1200" b="0" i="0" u="none" strike="noStrike" kern="1200" cap="none" spc="0" normalizeH="0" baseline="0" noProof="0">
                <a:ln>
                  <a:noFill/>
                </a:ln>
                <a:solidFill>
                  <a:srgbClr val="111111">
                    <a:tint val="75000"/>
                  </a:srgbClr>
                </a:solidFill>
                <a:effectLst/>
                <a:uLnTx/>
                <a:uFillTx/>
                <a:latin typeface="PT Sans" charset="-52"/>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da-DK" sz="1200" b="0" i="0" u="none" strike="noStrike" kern="1200" cap="none" spc="0" normalizeH="0" baseline="0" noProof="0" dirty="0">
              <a:ln>
                <a:noFill/>
              </a:ln>
              <a:solidFill>
                <a:srgbClr val="111111">
                  <a:tint val="75000"/>
                </a:srgbClr>
              </a:solidFill>
              <a:effectLst/>
              <a:uLnTx/>
              <a:uFillTx/>
              <a:latin typeface="PT Sans" charset="-52"/>
              <a:ea typeface="+mn-ea"/>
              <a:cs typeface="+mn-cs"/>
            </a:endParaRPr>
          </a:p>
        </p:txBody>
      </p:sp>
      <p:sp>
        <p:nvSpPr>
          <p:cNvPr id="7" name="Title Placeholder 1">
            <a:extLst>
              <a:ext uri="{FF2B5EF4-FFF2-40B4-BE49-F238E27FC236}">
                <a16:creationId xmlns:a16="http://schemas.microsoft.com/office/drawing/2014/main" id="{59B06A58-4E53-DC49-BC65-298D5E472F53}"/>
              </a:ext>
            </a:extLst>
          </p:cNvPr>
          <p:cNvSpPr>
            <a:spLocks noGrp="1"/>
          </p:cNvSpPr>
          <p:nvPr>
            <p:ph type="title"/>
          </p:nvPr>
        </p:nvSpPr>
        <p:spPr bwMode="auto">
          <a:xfrm>
            <a:off x="1471613" y="1120775"/>
            <a:ext cx="92487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3200">
                <a:solidFill>
                  <a:schemeClr val="bg1"/>
                </a:solidFill>
              </a:defRPr>
            </a:lvl1pPr>
          </a:lstStyle>
          <a:p>
            <a:pPr lvl="0"/>
            <a:r>
              <a:rPr lang="da-DK" altLang="da-DK"/>
              <a:t>Klik for at redigere i master</a:t>
            </a:r>
            <a:endParaRPr lang="en-US" altLang="da-DK" dirty="0"/>
          </a:p>
        </p:txBody>
      </p:sp>
    </p:spTree>
    <p:extLst>
      <p:ext uri="{BB962C8B-B14F-4D97-AF65-F5344CB8AC3E}">
        <p14:creationId xmlns:p14="http://schemas.microsoft.com/office/powerpoint/2010/main" val="3163745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Teks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094579AD-0899-2242-954D-FD57E511C787}"/>
              </a:ext>
            </a:extLst>
          </p:cNvPr>
          <p:cNvSpPr>
            <a:spLocks noGrp="1"/>
          </p:cNvSpPr>
          <p:nvPr>
            <p:ph type="title"/>
          </p:nvPr>
        </p:nvSpPr>
        <p:spPr bwMode="auto">
          <a:xfrm>
            <a:off x="1471613" y="1120775"/>
            <a:ext cx="9248775" cy="939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3000"/>
            </a:lvl1pPr>
          </a:lstStyle>
          <a:p>
            <a:pPr lvl="0"/>
            <a:r>
              <a:rPr lang="da-DK" altLang="da-DK" dirty="0"/>
              <a:t>Klik for at redigere i master</a:t>
            </a:r>
            <a:endParaRPr lang="en-US" altLang="da-DK" dirty="0"/>
          </a:p>
        </p:txBody>
      </p:sp>
      <p:sp>
        <p:nvSpPr>
          <p:cNvPr id="6" name="Text Placeholder 2">
            <a:extLst>
              <a:ext uri="{FF2B5EF4-FFF2-40B4-BE49-F238E27FC236}">
                <a16:creationId xmlns:a16="http://schemas.microsoft.com/office/drawing/2014/main" id="{0AD2DEE8-7A86-474A-BAA3-FE0C46737BDE}"/>
              </a:ext>
            </a:extLst>
          </p:cNvPr>
          <p:cNvSpPr>
            <a:spLocks noGrp="1"/>
          </p:cNvSpPr>
          <p:nvPr>
            <p:ph idx="1"/>
          </p:nvPr>
        </p:nvSpPr>
        <p:spPr bwMode="auto">
          <a:xfrm>
            <a:off x="1471614" y="2233613"/>
            <a:ext cx="4424690" cy="39354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nSpc>
                <a:spcPct val="100000"/>
              </a:lnSpc>
              <a:defRPr/>
            </a:lvl1pPr>
          </a:lstStyle>
          <a:p>
            <a:pPr lvl="0"/>
            <a:r>
              <a:rPr lang="da-DK" altLang="da-DK"/>
              <a:t>Rediger typografien i masterens</a:t>
            </a:r>
          </a:p>
        </p:txBody>
      </p:sp>
      <p:sp>
        <p:nvSpPr>
          <p:cNvPr id="5" name="Text Placeholder 2">
            <a:extLst>
              <a:ext uri="{FF2B5EF4-FFF2-40B4-BE49-F238E27FC236}">
                <a16:creationId xmlns:a16="http://schemas.microsoft.com/office/drawing/2014/main" id="{9E823EB6-A19F-4E42-9ACC-B6C5392115A2}"/>
              </a:ext>
            </a:extLst>
          </p:cNvPr>
          <p:cNvSpPr>
            <a:spLocks noGrp="1"/>
          </p:cNvSpPr>
          <p:nvPr>
            <p:ph idx="10"/>
          </p:nvPr>
        </p:nvSpPr>
        <p:spPr bwMode="auto">
          <a:xfrm>
            <a:off x="6295698" y="2233613"/>
            <a:ext cx="4424690" cy="39354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nSpc>
                <a:spcPct val="100000"/>
              </a:lnSpc>
              <a:buNone/>
              <a:defRPr/>
            </a:lvl1pPr>
          </a:lstStyle>
          <a:p>
            <a:pPr lvl="0"/>
            <a:r>
              <a:rPr lang="da-DK" altLang="da-DK"/>
              <a:t>Rediger typografien i masterens</a:t>
            </a:r>
          </a:p>
        </p:txBody>
      </p:sp>
    </p:spTree>
    <p:extLst>
      <p:ext uri="{BB962C8B-B14F-4D97-AF65-F5344CB8AC3E}">
        <p14:creationId xmlns:p14="http://schemas.microsoft.com/office/powerpoint/2010/main" val="102758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eks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094579AD-0899-2242-954D-FD57E511C787}"/>
              </a:ext>
            </a:extLst>
          </p:cNvPr>
          <p:cNvSpPr>
            <a:spLocks noGrp="1"/>
          </p:cNvSpPr>
          <p:nvPr>
            <p:ph type="title"/>
          </p:nvPr>
        </p:nvSpPr>
        <p:spPr bwMode="auto">
          <a:xfrm>
            <a:off x="1471613" y="1120775"/>
            <a:ext cx="92487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2800"/>
            </a:lvl1pPr>
          </a:lstStyle>
          <a:p>
            <a:pPr lvl="0"/>
            <a:r>
              <a:rPr lang="da-DK" altLang="da-DK" dirty="0"/>
              <a:t>Klik for at redigere i master</a:t>
            </a:r>
            <a:endParaRPr lang="en-US" altLang="da-DK" dirty="0"/>
          </a:p>
        </p:txBody>
      </p:sp>
      <p:sp>
        <p:nvSpPr>
          <p:cNvPr id="5" name="Pladsholder til billede 21">
            <a:extLst>
              <a:ext uri="{FF2B5EF4-FFF2-40B4-BE49-F238E27FC236}">
                <a16:creationId xmlns:a16="http://schemas.microsoft.com/office/drawing/2014/main" id="{51C5612B-3C30-554A-AF8C-4D1CDA9E8081}"/>
              </a:ext>
            </a:extLst>
          </p:cNvPr>
          <p:cNvSpPr>
            <a:spLocks noGrp="1"/>
          </p:cNvSpPr>
          <p:nvPr>
            <p:ph type="pic" sz="quarter" idx="10"/>
          </p:nvPr>
        </p:nvSpPr>
        <p:spPr>
          <a:xfrm>
            <a:off x="1471613" y="2179781"/>
            <a:ext cx="6573260" cy="3975707"/>
          </a:xfrm>
        </p:spPr>
        <p:txBody>
          <a:bodyPr rtlCol="0">
            <a:normAutofit/>
          </a:bodyPr>
          <a:lstStyle/>
          <a:p>
            <a:pPr lvl="0"/>
            <a:r>
              <a:rPr lang="da-DK" noProof="0" dirty="0"/>
              <a:t>Klik på ikonet for at tilføje et billede</a:t>
            </a:r>
          </a:p>
        </p:txBody>
      </p:sp>
      <p:sp>
        <p:nvSpPr>
          <p:cNvPr id="7" name="Text Placeholder 2">
            <a:extLst>
              <a:ext uri="{FF2B5EF4-FFF2-40B4-BE49-F238E27FC236}">
                <a16:creationId xmlns:a16="http://schemas.microsoft.com/office/drawing/2014/main" id="{0AD2DEE8-7A86-474A-BAA3-FE0C46737BDE}"/>
              </a:ext>
            </a:extLst>
          </p:cNvPr>
          <p:cNvSpPr>
            <a:spLocks noGrp="1"/>
          </p:cNvSpPr>
          <p:nvPr>
            <p:ph idx="11"/>
          </p:nvPr>
        </p:nvSpPr>
        <p:spPr bwMode="auto">
          <a:xfrm>
            <a:off x="8251105" y="2197463"/>
            <a:ext cx="2469284" cy="395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marL="0" indent="0" algn="r">
              <a:lnSpc>
                <a:spcPct val="100000"/>
              </a:lnSpc>
              <a:spcBef>
                <a:spcPts val="0"/>
              </a:spcBef>
              <a:buNone/>
              <a:defRPr sz="1100" i="1"/>
            </a:lvl1pPr>
          </a:lstStyle>
          <a:p>
            <a:pPr lvl="0"/>
            <a:r>
              <a:rPr lang="da-DK" altLang="da-DK" dirty="0"/>
              <a:t>Rediger typografien i masterens</a:t>
            </a:r>
          </a:p>
        </p:txBody>
      </p:sp>
    </p:spTree>
    <p:extLst>
      <p:ext uri="{BB962C8B-B14F-4D97-AF65-F5344CB8AC3E}">
        <p14:creationId xmlns:p14="http://schemas.microsoft.com/office/powerpoint/2010/main" val="1152664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ekst">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0AD2DEE8-7A86-474A-BAA3-FE0C46737BDE}"/>
              </a:ext>
            </a:extLst>
          </p:cNvPr>
          <p:cNvSpPr>
            <a:spLocks noGrp="1"/>
          </p:cNvSpPr>
          <p:nvPr>
            <p:ph idx="1"/>
          </p:nvPr>
        </p:nvSpPr>
        <p:spPr bwMode="auto">
          <a:xfrm>
            <a:off x="1471613" y="2559867"/>
            <a:ext cx="3708399" cy="2865121"/>
          </a:xfrm>
          <a:prstGeom prst="rect">
            <a:avLst/>
          </a:prstGeom>
          <a:solidFill>
            <a:schemeClr val="bg1">
              <a:lumMod val="95000"/>
            </a:schemeClr>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nSpc>
                <a:spcPct val="100000"/>
              </a:lnSpc>
              <a:buNone/>
              <a:defRPr sz="1200"/>
            </a:lvl1pPr>
          </a:lstStyle>
          <a:p>
            <a:pPr lvl="0"/>
            <a:r>
              <a:rPr lang="da-DK" altLang="da-DK" dirty="0"/>
              <a:t>Rediger typografien i masterens</a:t>
            </a:r>
          </a:p>
        </p:txBody>
      </p:sp>
      <p:sp>
        <p:nvSpPr>
          <p:cNvPr id="5" name="Text Placeholder 2">
            <a:extLst>
              <a:ext uri="{FF2B5EF4-FFF2-40B4-BE49-F238E27FC236}">
                <a16:creationId xmlns:a16="http://schemas.microsoft.com/office/drawing/2014/main" id="{9E823EB6-A19F-4E42-9ACC-B6C5392115A2}"/>
              </a:ext>
            </a:extLst>
          </p:cNvPr>
          <p:cNvSpPr>
            <a:spLocks noGrp="1"/>
          </p:cNvSpPr>
          <p:nvPr>
            <p:ph idx="10"/>
          </p:nvPr>
        </p:nvSpPr>
        <p:spPr bwMode="auto">
          <a:xfrm>
            <a:off x="5505116" y="2555514"/>
            <a:ext cx="6238240" cy="3696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nSpc>
                <a:spcPct val="100000"/>
              </a:lnSpc>
              <a:buNone/>
              <a:defRPr/>
            </a:lvl1pPr>
          </a:lstStyle>
          <a:p>
            <a:pPr lvl="0"/>
            <a:r>
              <a:rPr lang="da-DK" altLang="da-DK" dirty="0"/>
              <a:t>Rediger typografien i masterens</a:t>
            </a:r>
          </a:p>
        </p:txBody>
      </p:sp>
      <p:sp>
        <p:nvSpPr>
          <p:cNvPr id="7" name="Text Placeholder 2">
            <a:extLst>
              <a:ext uri="{FF2B5EF4-FFF2-40B4-BE49-F238E27FC236}">
                <a16:creationId xmlns:a16="http://schemas.microsoft.com/office/drawing/2014/main" id="{0AD2DEE8-7A86-474A-BAA3-FE0C46737BDE}"/>
              </a:ext>
            </a:extLst>
          </p:cNvPr>
          <p:cNvSpPr>
            <a:spLocks noGrp="1"/>
          </p:cNvSpPr>
          <p:nvPr>
            <p:ph idx="11"/>
          </p:nvPr>
        </p:nvSpPr>
        <p:spPr bwMode="auto">
          <a:xfrm>
            <a:off x="1471613" y="5550264"/>
            <a:ext cx="3708399" cy="7020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marL="0" indent="0" algn="r">
              <a:lnSpc>
                <a:spcPct val="100000"/>
              </a:lnSpc>
              <a:spcBef>
                <a:spcPts val="0"/>
              </a:spcBef>
              <a:buNone/>
              <a:defRPr sz="1100" i="1"/>
            </a:lvl1pPr>
          </a:lstStyle>
          <a:p>
            <a:pPr lvl="0"/>
            <a:r>
              <a:rPr lang="da-DK" altLang="da-DK" dirty="0"/>
              <a:t>Rediger typografien i masterens</a:t>
            </a:r>
          </a:p>
        </p:txBody>
      </p:sp>
      <p:sp>
        <p:nvSpPr>
          <p:cNvPr id="8" name="Text Placeholder 2">
            <a:extLst>
              <a:ext uri="{FF2B5EF4-FFF2-40B4-BE49-F238E27FC236}">
                <a16:creationId xmlns:a16="http://schemas.microsoft.com/office/drawing/2014/main" id="{9E823EB6-A19F-4E42-9ACC-B6C5392115A2}"/>
              </a:ext>
            </a:extLst>
          </p:cNvPr>
          <p:cNvSpPr>
            <a:spLocks noGrp="1"/>
          </p:cNvSpPr>
          <p:nvPr>
            <p:ph idx="12"/>
          </p:nvPr>
        </p:nvSpPr>
        <p:spPr bwMode="auto">
          <a:xfrm>
            <a:off x="5505116" y="2060575"/>
            <a:ext cx="6238240" cy="4659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marL="0" indent="0">
              <a:lnSpc>
                <a:spcPct val="100000"/>
              </a:lnSpc>
              <a:buNone/>
              <a:defRPr sz="1200" b="1"/>
            </a:lvl1pPr>
          </a:lstStyle>
          <a:p>
            <a:pPr lvl="0"/>
            <a:r>
              <a:rPr lang="da-DK" altLang="da-DK" dirty="0"/>
              <a:t>Rediger typografien i masterens</a:t>
            </a:r>
          </a:p>
        </p:txBody>
      </p:sp>
      <p:sp>
        <p:nvSpPr>
          <p:cNvPr id="9" name="Title Placeholder 1">
            <a:extLst>
              <a:ext uri="{FF2B5EF4-FFF2-40B4-BE49-F238E27FC236}">
                <a16:creationId xmlns:a16="http://schemas.microsoft.com/office/drawing/2014/main" id="{8C2B15B4-5F81-2F4C-B5A1-47ED65E60A2A}"/>
              </a:ext>
            </a:extLst>
          </p:cNvPr>
          <p:cNvSpPr>
            <a:spLocks noGrp="1"/>
          </p:cNvSpPr>
          <p:nvPr>
            <p:ph type="title"/>
          </p:nvPr>
        </p:nvSpPr>
        <p:spPr bwMode="auto">
          <a:xfrm>
            <a:off x="1471613" y="1120775"/>
            <a:ext cx="92487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2800"/>
            </a:lvl1pPr>
          </a:lstStyle>
          <a:p>
            <a:pPr lvl="0"/>
            <a:r>
              <a:rPr lang="da-DK" altLang="da-DK" dirty="0"/>
              <a:t>Klik for at redigere i master</a:t>
            </a:r>
            <a:endParaRPr lang="en-US" altLang="da-DK" dirty="0"/>
          </a:p>
        </p:txBody>
      </p:sp>
    </p:spTree>
    <p:extLst>
      <p:ext uri="{BB962C8B-B14F-4D97-AF65-F5344CB8AC3E}">
        <p14:creationId xmlns:p14="http://schemas.microsoft.com/office/powerpoint/2010/main" val="773750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ekst med illustration">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094579AD-0899-2242-954D-FD57E511C787}"/>
              </a:ext>
            </a:extLst>
          </p:cNvPr>
          <p:cNvSpPr>
            <a:spLocks noGrp="1"/>
          </p:cNvSpPr>
          <p:nvPr>
            <p:ph type="title" hasCustomPrompt="1"/>
          </p:nvPr>
        </p:nvSpPr>
        <p:spPr bwMode="auto">
          <a:xfrm>
            <a:off x="937261" y="582294"/>
            <a:ext cx="3543300" cy="14674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2800"/>
            </a:lvl1pPr>
          </a:lstStyle>
          <a:p>
            <a:pPr lvl="0"/>
            <a:r>
              <a:rPr lang="da-DK" altLang="da-DK" dirty="0"/>
              <a:t>Overskrift</a:t>
            </a:r>
            <a:endParaRPr lang="en-US" altLang="da-DK" dirty="0"/>
          </a:p>
        </p:txBody>
      </p:sp>
      <p:sp>
        <p:nvSpPr>
          <p:cNvPr id="6" name="Text Placeholder 2">
            <a:extLst>
              <a:ext uri="{FF2B5EF4-FFF2-40B4-BE49-F238E27FC236}">
                <a16:creationId xmlns:a16="http://schemas.microsoft.com/office/drawing/2014/main" id="{0AD2DEE8-7A86-474A-BAA3-FE0C46737BDE}"/>
              </a:ext>
            </a:extLst>
          </p:cNvPr>
          <p:cNvSpPr>
            <a:spLocks noGrp="1"/>
          </p:cNvSpPr>
          <p:nvPr>
            <p:ph idx="1" hasCustomPrompt="1"/>
          </p:nvPr>
        </p:nvSpPr>
        <p:spPr bwMode="auto">
          <a:xfrm>
            <a:off x="937261" y="2233613"/>
            <a:ext cx="3543299" cy="3504247"/>
          </a:xfrm>
          <a:prstGeom prst="rect">
            <a:avLst/>
          </a:prstGeom>
          <a:solidFill>
            <a:schemeClr val="bg1">
              <a:lumMod val="95000"/>
            </a:schemeClr>
          </a:solid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nSpc>
                <a:spcPct val="100000"/>
              </a:lnSpc>
              <a:buNone/>
              <a:defRPr sz="1200">
                <a:latin typeface="PT Sans" panose="020B0503020203020204"/>
              </a:defRPr>
            </a:lvl1pPr>
          </a:lstStyle>
          <a:p>
            <a:pPr lvl="0"/>
            <a:r>
              <a:rPr lang="da-DK" altLang="da-DK" dirty="0"/>
              <a:t>Klik for at redigere teksttypografierne i masteren</a:t>
            </a:r>
          </a:p>
        </p:txBody>
      </p:sp>
      <p:sp>
        <p:nvSpPr>
          <p:cNvPr id="5" name="Pladsholder til billede 21">
            <a:extLst>
              <a:ext uri="{FF2B5EF4-FFF2-40B4-BE49-F238E27FC236}">
                <a16:creationId xmlns:a16="http://schemas.microsoft.com/office/drawing/2014/main" id="{51C5612B-3C30-554A-AF8C-4D1CDA9E8081}"/>
              </a:ext>
            </a:extLst>
          </p:cNvPr>
          <p:cNvSpPr>
            <a:spLocks noGrp="1"/>
          </p:cNvSpPr>
          <p:nvPr>
            <p:ph type="pic" sz="quarter" idx="10"/>
          </p:nvPr>
        </p:nvSpPr>
        <p:spPr>
          <a:xfrm>
            <a:off x="4703885" y="800099"/>
            <a:ext cx="7061394" cy="5521644"/>
          </a:xfrm>
        </p:spPr>
        <p:txBody>
          <a:bodyPr rtlCol="0">
            <a:normAutofit/>
          </a:bodyPr>
          <a:lstStyle/>
          <a:p>
            <a:pPr lvl="0"/>
            <a:r>
              <a:rPr lang="da-DK" noProof="0" dirty="0"/>
              <a:t>Klik på ikonet for at tilføje et billede</a:t>
            </a:r>
          </a:p>
        </p:txBody>
      </p:sp>
      <p:sp>
        <p:nvSpPr>
          <p:cNvPr id="8" name="Text Placeholder 2">
            <a:extLst>
              <a:ext uri="{FF2B5EF4-FFF2-40B4-BE49-F238E27FC236}">
                <a16:creationId xmlns:a16="http://schemas.microsoft.com/office/drawing/2014/main" id="{0AD2DEE8-7A86-474A-BAA3-FE0C46737BDE}"/>
              </a:ext>
            </a:extLst>
          </p:cNvPr>
          <p:cNvSpPr>
            <a:spLocks noGrp="1"/>
          </p:cNvSpPr>
          <p:nvPr>
            <p:ph idx="11" hasCustomPrompt="1"/>
          </p:nvPr>
        </p:nvSpPr>
        <p:spPr bwMode="auto">
          <a:xfrm>
            <a:off x="937262" y="5821680"/>
            <a:ext cx="3543300" cy="500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marL="0" indent="0" algn="r">
              <a:lnSpc>
                <a:spcPct val="100000"/>
              </a:lnSpc>
              <a:spcBef>
                <a:spcPts val="0"/>
              </a:spcBef>
              <a:buNone/>
              <a:defRPr lang="da-DK" altLang="da-DK" sz="1000" i="1" kern="1200" dirty="0" smtClean="0">
                <a:solidFill>
                  <a:schemeClr val="tx1"/>
                </a:solidFill>
                <a:latin typeface="PT Sans" charset="-52"/>
                <a:ea typeface="+mn-ea"/>
                <a:cs typeface="+mn-cs"/>
              </a:defRPr>
            </a:lvl1pPr>
          </a:lstStyle>
          <a:p>
            <a:pPr lvl="0"/>
            <a:r>
              <a:rPr lang="da-DK" altLang="da-DK" dirty="0"/>
              <a:t>Klik for at redigere teksttypografierne i masteren</a:t>
            </a:r>
          </a:p>
        </p:txBody>
      </p:sp>
      <p:sp>
        <p:nvSpPr>
          <p:cNvPr id="9" name="Text Placeholder 2">
            <a:extLst>
              <a:ext uri="{FF2B5EF4-FFF2-40B4-BE49-F238E27FC236}">
                <a16:creationId xmlns:a16="http://schemas.microsoft.com/office/drawing/2014/main" id="{0AD2DEE8-7A86-474A-BAA3-FE0C46737BDE}"/>
              </a:ext>
            </a:extLst>
          </p:cNvPr>
          <p:cNvSpPr>
            <a:spLocks noGrp="1"/>
          </p:cNvSpPr>
          <p:nvPr>
            <p:ph idx="12" hasCustomPrompt="1"/>
          </p:nvPr>
        </p:nvSpPr>
        <p:spPr bwMode="auto">
          <a:xfrm>
            <a:off x="4703882" y="563879"/>
            <a:ext cx="7061397" cy="2057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nSpc>
                <a:spcPct val="100000"/>
              </a:lnSpc>
              <a:buNone/>
              <a:defRPr sz="1200" b="1">
                <a:latin typeface="PT Sans" panose="020B0503020203020204"/>
              </a:defRPr>
            </a:lvl1pPr>
          </a:lstStyle>
          <a:p>
            <a:pPr lvl="0"/>
            <a:r>
              <a:rPr lang="da-DK" altLang="da-DK" dirty="0"/>
              <a:t>Klik for at redigere teksttypografierne i masteren</a:t>
            </a:r>
          </a:p>
        </p:txBody>
      </p:sp>
    </p:spTree>
    <p:extLst>
      <p:ext uri="{BB962C8B-B14F-4D97-AF65-F5344CB8AC3E}">
        <p14:creationId xmlns:p14="http://schemas.microsoft.com/office/powerpoint/2010/main" val="3874017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verskift ingen tekst">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094579AD-0899-2242-954D-FD57E511C787}"/>
              </a:ext>
            </a:extLst>
          </p:cNvPr>
          <p:cNvSpPr>
            <a:spLocks noGrp="1"/>
          </p:cNvSpPr>
          <p:nvPr>
            <p:ph type="title"/>
          </p:nvPr>
        </p:nvSpPr>
        <p:spPr bwMode="auto">
          <a:xfrm>
            <a:off x="1471613" y="1120775"/>
            <a:ext cx="92487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2800"/>
            </a:lvl1pPr>
          </a:lstStyle>
          <a:p>
            <a:pPr lvl="0"/>
            <a:r>
              <a:rPr lang="da-DK" altLang="da-DK" dirty="0"/>
              <a:t>Klik for at redigere i master</a:t>
            </a:r>
            <a:endParaRPr lang="en-US" altLang="da-DK" dirty="0"/>
          </a:p>
        </p:txBody>
      </p:sp>
    </p:spTree>
    <p:extLst>
      <p:ext uri="{BB962C8B-B14F-4D97-AF65-F5344CB8AC3E}">
        <p14:creationId xmlns:p14="http://schemas.microsoft.com/office/powerpoint/2010/main" val="1972386798"/>
      </p:ext>
    </p:extLst>
  </p:cSld>
  <p:clrMapOvr>
    <a:masterClrMapping/>
  </p:clrMapOvr>
  <p:extLst>
    <p:ext uri="{DCECCB84-F9BA-43D5-87BE-67443E8EF086}">
      <p15:sldGuideLst xmlns:p15="http://schemas.microsoft.com/office/powerpoint/2012/main">
        <p15:guide id="1" orient="horz" pos="686" userDrawn="1">
          <p15:clr>
            <a:srgbClr val="FBAE40"/>
          </p15:clr>
        </p15:guide>
        <p15:guide id="2" pos="914" userDrawn="1">
          <p15:clr>
            <a:srgbClr val="FBAE40"/>
          </p15:clr>
        </p15:guide>
        <p15:guide id="3" orient="horz" pos="1457" userDrawn="1">
          <p15:clr>
            <a:srgbClr val="FBAE40"/>
          </p15:clr>
        </p15:guide>
        <p15:guide id="4" pos="6766" userDrawn="1">
          <p15:clr>
            <a:srgbClr val="FBAE40"/>
          </p15:clr>
        </p15:guide>
        <p15:guide id="5" orient="horz" pos="3997" userDrawn="1">
          <p15:clr>
            <a:srgbClr val="FBAE40"/>
          </p15:clr>
        </p15:guide>
        <p15:guide id="6" pos="3840" userDrawn="1">
          <p15:clr>
            <a:srgbClr val="FBAE40"/>
          </p15:clr>
        </p15:guide>
        <p15:guide id="7" orient="horz" pos="1321"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2144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kst grå">
    <p:bg>
      <p:bgPr>
        <a:solidFill>
          <a:schemeClr val="bg1">
            <a:lumMod val="95000"/>
          </a:schemeClr>
        </a:solidFill>
        <a:effectLst/>
      </p:bgPr>
    </p:bg>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094579AD-0899-2242-954D-FD57E511C787}"/>
              </a:ext>
            </a:extLst>
          </p:cNvPr>
          <p:cNvSpPr>
            <a:spLocks noGrp="1"/>
          </p:cNvSpPr>
          <p:nvPr>
            <p:ph type="title"/>
          </p:nvPr>
        </p:nvSpPr>
        <p:spPr bwMode="auto">
          <a:xfrm>
            <a:off x="1471613" y="1120775"/>
            <a:ext cx="9248775" cy="939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3000"/>
            </a:lvl1pPr>
          </a:lstStyle>
          <a:p>
            <a:pPr lvl="0"/>
            <a:r>
              <a:rPr lang="da-DK" altLang="da-DK" dirty="0"/>
              <a:t>Klik for at redigere i master</a:t>
            </a:r>
            <a:endParaRPr lang="en-US" altLang="da-DK" dirty="0"/>
          </a:p>
        </p:txBody>
      </p:sp>
      <p:sp>
        <p:nvSpPr>
          <p:cNvPr id="6" name="Text Placeholder 2">
            <a:extLst>
              <a:ext uri="{FF2B5EF4-FFF2-40B4-BE49-F238E27FC236}">
                <a16:creationId xmlns:a16="http://schemas.microsoft.com/office/drawing/2014/main" id="{0AD2DEE8-7A86-474A-BAA3-FE0C46737BDE}"/>
              </a:ext>
            </a:extLst>
          </p:cNvPr>
          <p:cNvSpPr>
            <a:spLocks noGrp="1"/>
          </p:cNvSpPr>
          <p:nvPr>
            <p:ph idx="1"/>
          </p:nvPr>
        </p:nvSpPr>
        <p:spPr bwMode="auto">
          <a:xfrm>
            <a:off x="1471613" y="2233613"/>
            <a:ext cx="9248775" cy="3935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nSpc>
                <a:spcPct val="100000"/>
              </a:lnSpc>
              <a:defRPr/>
            </a:lvl1pPr>
          </a:lstStyle>
          <a:p>
            <a:pPr lvl="0"/>
            <a:r>
              <a:rPr lang="da-DK" altLang="da-DK"/>
              <a:t>Rediger typografien i masterens</a:t>
            </a:r>
          </a:p>
        </p:txBody>
      </p:sp>
    </p:spTree>
    <p:extLst>
      <p:ext uri="{BB962C8B-B14F-4D97-AF65-F5344CB8AC3E}">
        <p14:creationId xmlns:p14="http://schemas.microsoft.com/office/powerpoint/2010/main" val="1531596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0388" y="582296"/>
            <a:ext cx="10996912" cy="1325563"/>
          </a:xfrm>
          <a:prstGeom prst="rect">
            <a:avLst/>
          </a:prstGeom>
        </p:spPr>
        <p:txBody>
          <a:bodyPr vert="horz" lIns="91440" tIns="45720" rIns="91440" bIns="45720" rtlCol="0" anchor="t">
            <a:noAutofit/>
          </a:bodyPr>
          <a:lstStyle/>
          <a:p>
            <a:r>
              <a:rPr lang="da-DK" noProof="0"/>
              <a:t>Click to edit Master title style</a:t>
            </a:r>
          </a:p>
        </p:txBody>
      </p:sp>
      <p:sp>
        <p:nvSpPr>
          <p:cNvPr id="3" name="Text Placeholder 2"/>
          <p:cNvSpPr>
            <a:spLocks noGrp="1"/>
          </p:cNvSpPr>
          <p:nvPr>
            <p:ph type="body" idx="1"/>
          </p:nvPr>
        </p:nvSpPr>
        <p:spPr>
          <a:xfrm>
            <a:off x="420387" y="2242969"/>
            <a:ext cx="10996912" cy="3933994"/>
          </a:xfrm>
          <a:prstGeom prst="rect">
            <a:avLst/>
          </a:prstGeom>
        </p:spPr>
        <p:txBody>
          <a:bodyPr vert="horz" lIns="91440" tIns="45720" rIns="91440" bIns="45720" rtlCol="0">
            <a:normAutofit/>
          </a:bodyPr>
          <a:lstStyle/>
          <a:p>
            <a:pPr lvl="0"/>
            <a:r>
              <a:rPr lang="da-DK" noProof="0"/>
              <a:t>Click to edit Master text styles</a:t>
            </a:r>
          </a:p>
          <a:p>
            <a:pPr lvl="1"/>
            <a:r>
              <a:rPr lang="da-DK" noProof="0"/>
              <a:t>Second level</a:t>
            </a:r>
          </a:p>
          <a:p>
            <a:pPr lvl="2"/>
            <a:r>
              <a:rPr lang="da-DK" noProof="0"/>
              <a:t>Third level</a:t>
            </a:r>
          </a:p>
          <a:p>
            <a:pPr lvl="3"/>
            <a:r>
              <a:rPr lang="da-DK" noProof="0"/>
              <a:t>Fourth level</a:t>
            </a:r>
          </a:p>
          <a:p>
            <a:pPr lvl="4"/>
            <a:r>
              <a:rPr lang="da-DK" noProof="0"/>
              <a:t>Fifth level</a:t>
            </a:r>
          </a:p>
        </p:txBody>
      </p:sp>
    </p:spTree>
    <p:extLst>
      <p:ext uri="{BB962C8B-B14F-4D97-AF65-F5344CB8AC3E}">
        <p14:creationId xmlns:p14="http://schemas.microsoft.com/office/powerpoint/2010/main" val="577164242"/>
      </p:ext>
    </p:extLst>
  </p:cSld>
  <p:clrMap bg1="lt1" tx1="dk1" bg2="lt2" tx2="dk2" accent1="accent1" accent2="accent2" accent3="accent3" accent4="accent4" accent5="accent5" accent6="accent6" hlink="hlink" folHlink="folHlink"/>
  <p:sldLayoutIdLst>
    <p:sldLayoutId id="2147483933" r:id="rId1"/>
    <p:sldLayoutId id="2147483935" r:id="rId2"/>
    <p:sldLayoutId id="2147483936" r:id="rId3"/>
    <p:sldLayoutId id="2147483937" r:id="rId4"/>
    <p:sldLayoutId id="2147483938" r:id="rId5"/>
    <p:sldLayoutId id="2147483939" r:id="rId6"/>
    <p:sldLayoutId id="2147483916" r:id="rId7"/>
    <p:sldLayoutId id="2147483905" r:id="rId8"/>
    <p:sldLayoutId id="2147483915" r:id="rId9"/>
    <p:sldLayoutId id="2147483917" r:id="rId10"/>
    <p:sldLayoutId id="2147483913" r:id="rId11"/>
    <p:sldLayoutId id="2147483940" r:id="rId12"/>
    <p:sldLayoutId id="2147483941" r:id="rId13"/>
  </p:sldLayoutIdLst>
  <p:hf sldNum="0" hdr="0" ftr="0"/>
  <p:txStyles>
    <p:titleStyle>
      <a:lvl1pPr algn="l" defTabSz="822960" rtl="0" eaLnBrk="1" latinLnBrk="0" hangingPunct="1">
        <a:lnSpc>
          <a:spcPct val="90000"/>
        </a:lnSpc>
        <a:spcBef>
          <a:spcPct val="0"/>
        </a:spcBef>
        <a:buNone/>
        <a:defRPr sz="5400" b="1" i="0" kern="1200">
          <a:solidFill>
            <a:schemeClr val="tx1"/>
          </a:solidFill>
          <a:latin typeface="DM Sans" pitchFamily="2" charset="77"/>
          <a:ea typeface="+mj-ea"/>
          <a:cs typeface="+mj-cs"/>
        </a:defRPr>
      </a:lvl1pPr>
    </p:titleStyle>
    <p:body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0388" y="582296"/>
            <a:ext cx="10996912" cy="1325563"/>
          </a:xfrm>
          <a:prstGeom prst="rect">
            <a:avLst/>
          </a:prstGeom>
        </p:spPr>
        <p:txBody>
          <a:bodyPr vert="horz" lIns="91440" tIns="45720" rIns="91440" bIns="45720" rtlCol="0" anchor="t">
            <a:noAutofit/>
          </a:bodyPr>
          <a:lstStyle/>
          <a:p>
            <a:r>
              <a:rPr lang="da-DK" noProof="0"/>
              <a:t>Click to edit Master title style</a:t>
            </a:r>
          </a:p>
        </p:txBody>
      </p:sp>
      <p:sp>
        <p:nvSpPr>
          <p:cNvPr id="3" name="Text Placeholder 2"/>
          <p:cNvSpPr>
            <a:spLocks noGrp="1"/>
          </p:cNvSpPr>
          <p:nvPr>
            <p:ph type="body" idx="1"/>
          </p:nvPr>
        </p:nvSpPr>
        <p:spPr>
          <a:xfrm>
            <a:off x="420387" y="2242969"/>
            <a:ext cx="10996912" cy="3933994"/>
          </a:xfrm>
          <a:prstGeom prst="rect">
            <a:avLst/>
          </a:prstGeom>
        </p:spPr>
        <p:txBody>
          <a:bodyPr vert="horz" lIns="91440" tIns="45720" rIns="91440" bIns="45720" rtlCol="0">
            <a:normAutofit/>
          </a:bodyPr>
          <a:lstStyle/>
          <a:p>
            <a:pPr lvl="0"/>
            <a:r>
              <a:rPr lang="da-DK" noProof="0"/>
              <a:t>Click to edit Master text styles</a:t>
            </a:r>
          </a:p>
          <a:p>
            <a:pPr lvl="1"/>
            <a:r>
              <a:rPr lang="da-DK" noProof="0"/>
              <a:t>Second level</a:t>
            </a:r>
          </a:p>
          <a:p>
            <a:pPr lvl="2"/>
            <a:r>
              <a:rPr lang="da-DK" noProof="0"/>
              <a:t>Third level</a:t>
            </a:r>
          </a:p>
          <a:p>
            <a:pPr lvl="3"/>
            <a:r>
              <a:rPr lang="da-DK" noProof="0"/>
              <a:t>Fourth level</a:t>
            </a:r>
          </a:p>
          <a:p>
            <a:pPr lvl="4"/>
            <a:r>
              <a:rPr lang="da-DK" noProof="0"/>
              <a:t>Fifth level</a:t>
            </a:r>
          </a:p>
        </p:txBody>
      </p:sp>
    </p:spTree>
    <p:extLst>
      <p:ext uri="{BB962C8B-B14F-4D97-AF65-F5344CB8AC3E}">
        <p14:creationId xmlns:p14="http://schemas.microsoft.com/office/powerpoint/2010/main" val="3393592605"/>
      </p:ext>
    </p:extLst>
  </p:cSld>
  <p:clrMap bg1="lt1" tx1="dk1" bg2="lt2" tx2="dk2" accent1="accent1" accent2="accent2" accent3="accent3" accent4="accent4" accent5="accent5" accent6="accent6" hlink="hlink" folHlink="folHlink"/>
  <p:sldLayoutIdLst>
    <p:sldLayoutId id="2147483944"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Lst>
  <p:hf sldNum="0" hdr="0" ftr="0"/>
  <p:txStyles>
    <p:titleStyle>
      <a:lvl1pPr algn="l" defTabSz="822960" rtl="0" eaLnBrk="1" latinLnBrk="0" hangingPunct="1">
        <a:lnSpc>
          <a:spcPct val="90000"/>
        </a:lnSpc>
        <a:spcBef>
          <a:spcPct val="0"/>
        </a:spcBef>
        <a:buNone/>
        <a:defRPr sz="5400" b="1" i="0" kern="1200">
          <a:solidFill>
            <a:schemeClr val="tx1"/>
          </a:solidFill>
          <a:latin typeface="DM Sans" pitchFamily="2" charset="77"/>
          <a:ea typeface="+mj-ea"/>
          <a:cs typeface="+mj-cs"/>
        </a:defRPr>
      </a:lvl1pPr>
    </p:titleStyle>
    <p:body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pPr algn="l"/>
            <a:r>
              <a:rPr lang="da-DK" noProof="1">
                <a:solidFill>
                  <a:schemeClr val="tx1"/>
                </a:solidFill>
              </a:rPr>
              <a:t>Datagrundlag</a:t>
            </a:r>
          </a:p>
        </p:txBody>
      </p:sp>
      <p:sp>
        <p:nvSpPr>
          <p:cNvPr id="7" name="Pladsholder til indhold 6"/>
          <p:cNvSpPr>
            <a:spLocks noGrp="1"/>
          </p:cNvSpPr>
          <p:nvPr>
            <p:ph idx="11"/>
          </p:nvPr>
        </p:nvSpPr>
        <p:spPr>
          <a:xfrm>
            <a:off x="1471612" y="1901435"/>
            <a:ext cx="9248775" cy="4361579"/>
          </a:xfrm>
          <a:noFill/>
        </p:spPr>
        <p:txBody>
          <a:bodyPr anchor="t"/>
          <a:lstStyle/>
          <a:p>
            <a:pPr marL="0" indent="0" algn="l">
              <a:buNone/>
            </a:pPr>
            <a:r>
              <a:rPr lang="da-DK" sz="1200" b="1" i="0" noProof="1">
                <a:solidFill>
                  <a:schemeClr val="tx1"/>
                </a:solidFill>
                <a:latin typeface="+mj-lt"/>
              </a:rPr>
              <a:t>Datakilder</a:t>
            </a:r>
          </a:p>
          <a:p>
            <a:pPr algn="l"/>
            <a:r>
              <a:rPr lang="da-DK" sz="1200" i="0" noProof="1">
                <a:solidFill>
                  <a:schemeClr val="tx1"/>
                </a:solidFill>
                <a:latin typeface="+mj-lt"/>
              </a:rPr>
              <a:t>Undersøgelsen er baseret på Danmarks Statistiks registre: Registerbaseret Arbejdsstyrkestatistik (RAS), Højst fuldførte uddannelse (UDDA) og befolkningsregistret (BEF).</a:t>
            </a:r>
          </a:p>
          <a:p>
            <a:pPr algn="l"/>
            <a:r>
              <a:rPr lang="da-DK" sz="1200" i="0" noProof="1">
                <a:solidFill>
                  <a:schemeClr val="tx1"/>
                </a:solidFill>
                <a:latin typeface="+mj-lt"/>
              </a:rPr>
              <a:t>RAS, der udgør kernen i rapporten</a:t>
            </a:r>
            <a:r>
              <a:rPr lang="da-DK" sz="1200" i="0" noProof="1">
                <a:latin typeface="+mj-lt"/>
              </a:rPr>
              <a:t>,</a:t>
            </a:r>
            <a:r>
              <a:rPr lang="da-DK" sz="1200" i="0" noProof="1">
                <a:solidFill>
                  <a:schemeClr val="tx1"/>
                </a:solidFill>
                <a:latin typeface="+mj-lt"/>
              </a:rPr>
              <a:t> består af observationer af populationens arbejdsmarkedsstatus i ultimo november hvert år. Derfor refererer job- og lønforhold altid til ultimo november medmindre andet er angivet.</a:t>
            </a:r>
          </a:p>
          <a:p>
            <a:pPr algn="l"/>
            <a:endParaRPr lang="da-DK" sz="1200" i="0" noProof="1">
              <a:solidFill>
                <a:schemeClr val="tx1"/>
              </a:solidFill>
              <a:latin typeface="+mj-lt"/>
            </a:endParaRPr>
          </a:p>
          <a:p>
            <a:pPr marL="0" indent="0" algn="l">
              <a:buNone/>
            </a:pPr>
            <a:r>
              <a:rPr lang="da-DK" sz="1200" b="1" i="0" noProof="1">
                <a:solidFill>
                  <a:schemeClr val="tx1"/>
                </a:solidFill>
                <a:latin typeface="+mj-lt"/>
              </a:rPr>
              <a:t>Kategoriseringer og definitioner</a:t>
            </a:r>
          </a:p>
          <a:p>
            <a:pPr algn="l"/>
            <a:r>
              <a:rPr lang="da-DK" sz="1200" i="0" noProof="1">
                <a:solidFill>
                  <a:schemeClr val="tx1"/>
                </a:solidFill>
                <a:latin typeface="+mj-lt"/>
              </a:rPr>
              <a:t>Afgrænsning af IT-professionelle, IT-kompetencer og IT-uddannelser stammer fra en rapport fra HBS-economics, Kubix og Alexandra Instituttet, som blev foretaget for Erhvervsministeriet som en udmøntning af Aftale om vækstplan for digitalisering i Danmark af 26. februar 2015. </a:t>
            </a:r>
          </a:p>
          <a:p>
            <a:pPr algn="l"/>
            <a:endParaRPr lang="da-DK" sz="1200" i="0" noProof="1">
              <a:solidFill>
                <a:schemeClr val="tx1"/>
              </a:solidFill>
              <a:latin typeface="+mj-lt"/>
            </a:endParaRPr>
          </a:p>
          <a:p>
            <a:pPr algn="l"/>
            <a:r>
              <a:rPr lang="da-DK" sz="1200" i="0" noProof="1">
                <a:solidFill>
                  <a:schemeClr val="tx1"/>
                </a:solidFill>
                <a:latin typeface="+mj-lt"/>
              </a:rPr>
              <a:t>Kategoriseringen af IT-kompetencer er desuden baseret på European E-competence framework (e-CF)</a:t>
            </a:r>
          </a:p>
          <a:p>
            <a:pPr algn="l"/>
            <a:r>
              <a:rPr lang="da-DK" sz="1200" i="0" noProof="1">
                <a:solidFill>
                  <a:schemeClr val="tx1"/>
                </a:solidFill>
                <a:latin typeface="+mj-lt"/>
              </a:rPr>
              <a:t>Kategorien ‘IT-uddannelser’ er suppleret med yderligere 11 uddannelser, som PROSA vurderer er relevante i den kategori.</a:t>
            </a:r>
          </a:p>
          <a:p>
            <a:pPr algn="l"/>
            <a:endParaRPr lang="da-DK" sz="1200" i="0" noProof="1">
              <a:latin typeface="+mj-lt"/>
            </a:endParaRPr>
          </a:p>
          <a:p>
            <a:pPr marL="0" indent="0" algn="l">
              <a:buNone/>
            </a:pPr>
            <a:r>
              <a:rPr lang="da-DK" sz="1200" b="1" i="0" noProof="1">
                <a:solidFill>
                  <a:schemeClr val="tx1"/>
                </a:solidFill>
                <a:latin typeface="+mj-lt"/>
              </a:rPr>
              <a:t>Yderligere afgrænsning af populationen</a:t>
            </a:r>
          </a:p>
          <a:p>
            <a:pPr algn="l"/>
            <a:r>
              <a:rPr lang="da-DK" sz="1200" i="0" noProof="1">
                <a:latin typeface="+mj-lt"/>
              </a:rPr>
              <a:t>Populationen er defineret ud fra ovenstående datamateriale og kategoriseringer. Derudover er den afgrænset til personer i alderen 18-67 år. I 2019 var der 105.611 IT-professionelle i denne aldersgruppe. Det er dette antal der udgør alle figurernes n (antallet af observationer) i rapporten.</a:t>
            </a:r>
            <a:endParaRPr lang="da-DK" sz="1200" i="0" noProof="1">
              <a:solidFill>
                <a:schemeClr val="tx1"/>
              </a:solidFill>
              <a:latin typeface="+mj-lt"/>
            </a:endParaRPr>
          </a:p>
        </p:txBody>
      </p:sp>
      <p:sp>
        <p:nvSpPr>
          <p:cNvPr id="5" name="Rektangel 4">
            <a:extLst>
              <a:ext uri="{FF2B5EF4-FFF2-40B4-BE49-F238E27FC236}">
                <a16:creationId xmlns:a16="http://schemas.microsoft.com/office/drawing/2014/main" id="{0DA428B7-8FB9-8C41-ADF5-C44E0DA03CC2}"/>
              </a:ext>
            </a:extLst>
          </p:cNvPr>
          <p:cNvSpPr/>
          <p:nvPr/>
        </p:nvSpPr>
        <p:spPr>
          <a:xfrm>
            <a:off x="1433888" y="763071"/>
            <a:ext cx="1245854" cy="369332"/>
          </a:xfrm>
          <a:prstGeom prst="rect">
            <a:avLst/>
          </a:prstGeom>
        </p:spPr>
        <p:txBody>
          <a:bodyPr wrap="none">
            <a:spAutoFit/>
          </a:bodyPr>
          <a:lstStyle/>
          <a:p>
            <a:r>
              <a:rPr lang="da-DK" b="1" dirty="0">
                <a:solidFill>
                  <a:srgbClr val="DBA785"/>
                </a:solidFill>
                <a:latin typeface="PT Sans" panose="020B0503020203020204" pitchFamily="34" charset="77"/>
                <a:cs typeface="Arial Narrow"/>
              </a:rPr>
              <a:t>Indledning</a:t>
            </a:r>
            <a:endParaRPr lang="da-DK" b="1" dirty="0">
              <a:solidFill>
                <a:srgbClr val="DBA785"/>
              </a:solidFill>
              <a:latin typeface="PT Sans" panose="020B0503020203020204" pitchFamily="34" charset="77"/>
            </a:endParaRPr>
          </a:p>
        </p:txBody>
      </p:sp>
    </p:spTree>
    <p:extLst>
      <p:ext uri="{BB962C8B-B14F-4D97-AF65-F5344CB8AC3E}">
        <p14:creationId xmlns:p14="http://schemas.microsoft.com/office/powerpoint/2010/main" val="1849048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noProof="1"/>
              <a:t>Figur 3.1: IT-professionelle fordelt på IT-kompetence (e-cf). 2019. Procent.</a:t>
            </a:r>
          </a:p>
        </p:txBody>
      </p:sp>
      <p:graphicFrame>
        <p:nvGraphicFramePr>
          <p:cNvPr id="11" name="Pladsholder til billede 10">
            <a:extLst>
              <a:ext uri="{FF2B5EF4-FFF2-40B4-BE49-F238E27FC236}">
                <a16:creationId xmlns:a16="http://schemas.microsoft.com/office/drawing/2014/main" id="{B9E254BA-6A8D-CE41-95DE-AF48F3A4528B}"/>
              </a:ext>
            </a:extLst>
          </p:cNvPr>
          <p:cNvGraphicFramePr>
            <a:graphicFrameLocks noGrp="1"/>
          </p:cNvGraphicFramePr>
          <p:nvPr>
            <p:ph type="pic" sz="quarter" idx="10"/>
            <p:extLst>
              <p:ext uri="{D42A27DB-BD31-4B8C-83A1-F6EECF244321}">
                <p14:modId xmlns:p14="http://schemas.microsoft.com/office/powerpoint/2010/main" val="1770888634"/>
              </p:ext>
            </p:extLst>
          </p:nvPr>
        </p:nvGraphicFramePr>
        <p:xfrm>
          <a:off x="1471613" y="2179638"/>
          <a:ext cx="6573837" cy="3975100"/>
        </p:xfrm>
        <a:graphic>
          <a:graphicData uri="http://schemas.openxmlformats.org/drawingml/2006/chart">
            <c:chart xmlns:c="http://schemas.openxmlformats.org/drawingml/2006/chart" xmlns:r="http://schemas.openxmlformats.org/officeDocument/2006/relationships" r:id="rId3"/>
          </a:graphicData>
        </a:graphic>
      </p:graphicFrame>
      <p:sp>
        <p:nvSpPr>
          <p:cNvPr id="4" name="Pladsholder til indhold 3"/>
          <p:cNvSpPr>
            <a:spLocks noGrp="1"/>
          </p:cNvSpPr>
          <p:nvPr>
            <p:ph idx="11"/>
          </p:nvPr>
        </p:nvSpPr>
        <p:spPr/>
        <p:txBody>
          <a:bodyPr/>
          <a:lstStyle/>
          <a:p>
            <a:pPr algn="l"/>
            <a:r>
              <a:rPr lang="da-DK" sz="1000" noProof="1"/>
              <a:t>Kilde: Egne beregninger på baggrund af Danmarks Statistik</a:t>
            </a:r>
          </a:p>
          <a:p>
            <a:pPr algn="l"/>
            <a:r>
              <a:rPr lang="da-DK" sz="1000" noProof="1">
                <a:solidFill>
                  <a:schemeClr val="tx1"/>
                </a:solidFill>
              </a:rPr>
              <a:t>samt kategorisering af Højbjerre Brauer Schultz m.fl. (2016).</a:t>
            </a:r>
          </a:p>
        </p:txBody>
      </p:sp>
      <p:sp>
        <p:nvSpPr>
          <p:cNvPr id="7" name="Rektangel 6">
            <a:extLst>
              <a:ext uri="{FF2B5EF4-FFF2-40B4-BE49-F238E27FC236}">
                <a16:creationId xmlns:a16="http://schemas.microsoft.com/office/drawing/2014/main" id="{CFA9BE6D-A11F-6640-9A0A-4317820E1EE2}"/>
              </a:ext>
            </a:extLst>
          </p:cNvPr>
          <p:cNvSpPr/>
          <p:nvPr/>
        </p:nvSpPr>
        <p:spPr>
          <a:xfrm>
            <a:off x="1471613" y="763071"/>
            <a:ext cx="1721240" cy="369332"/>
          </a:xfrm>
          <a:prstGeom prst="rect">
            <a:avLst/>
          </a:prstGeom>
        </p:spPr>
        <p:txBody>
          <a:bodyPr wrap="none">
            <a:spAutoFit/>
          </a:bodyPr>
          <a:lstStyle/>
          <a:p>
            <a:r>
              <a:rPr lang="da-DK" b="1" dirty="0">
                <a:solidFill>
                  <a:srgbClr val="DBA785"/>
                </a:solidFill>
                <a:latin typeface="PT Sans" panose="020B0503020203020204" pitchFamily="34" charset="77"/>
                <a:cs typeface="Arial Narrow"/>
              </a:rPr>
              <a:t>IT-kompetencer</a:t>
            </a:r>
            <a:endParaRPr lang="da-DK" b="1" dirty="0">
              <a:solidFill>
                <a:srgbClr val="DBA785"/>
              </a:solidFill>
              <a:latin typeface="PT Sans" panose="020B0503020203020204" pitchFamily="34" charset="77"/>
            </a:endParaRPr>
          </a:p>
        </p:txBody>
      </p:sp>
    </p:spTree>
    <p:extLst>
      <p:ext uri="{BB962C8B-B14F-4D97-AF65-F5344CB8AC3E}">
        <p14:creationId xmlns:p14="http://schemas.microsoft.com/office/powerpoint/2010/main" val="1805874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noProof="1"/>
              <a:t>Figur 3.2: Udviklingen i antallet af IT-professionelle inden for hver IT-kompetence. 2012-2019. (2012 = indeks 100).</a:t>
            </a:r>
          </a:p>
        </p:txBody>
      </p:sp>
      <p:graphicFrame>
        <p:nvGraphicFramePr>
          <p:cNvPr id="13" name="Pladsholder til billede 12">
            <a:extLst>
              <a:ext uri="{FF2B5EF4-FFF2-40B4-BE49-F238E27FC236}">
                <a16:creationId xmlns:a16="http://schemas.microsoft.com/office/drawing/2014/main" id="{F1653F34-B770-BF4D-B62A-F03FCA346FC9}"/>
              </a:ext>
            </a:extLst>
          </p:cNvPr>
          <p:cNvGraphicFramePr>
            <a:graphicFrameLocks noGrp="1"/>
          </p:cNvGraphicFramePr>
          <p:nvPr>
            <p:ph type="pic" sz="quarter" idx="10"/>
            <p:extLst>
              <p:ext uri="{D42A27DB-BD31-4B8C-83A1-F6EECF244321}">
                <p14:modId xmlns:p14="http://schemas.microsoft.com/office/powerpoint/2010/main" val="112107608"/>
              </p:ext>
            </p:extLst>
          </p:nvPr>
        </p:nvGraphicFramePr>
        <p:xfrm>
          <a:off x="1471613" y="2179638"/>
          <a:ext cx="6573837" cy="3975100"/>
        </p:xfrm>
        <a:graphic>
          <a:graphicData uri="http://schemas.openxmlformats.org/drawingml/2006/chart">
            <c:chart xmlns:c="http://schemas.openxmlformats.org/drawingml/2006/chart" xmlns:r="http://schemas.openxmlformats.org/officeDocument/2006/relationships" r:id="rId3"/>
          </a:graphicData>
        </a:graphic>
      </p:graphicFrame>
      <p:sp>
        <p:nvSpPr>
          <p:cNvPr id="8" name="Pladsholder til indhold 7"/>
          <p:cNvSpPr>
            <a:spLocks noGrp="1"/>
          </p:cNvSpPr>
          <p:nvPr>
            <p:ph idx="11"/>
          </p:nvPr>
        </p:nvSpPr>
        <p:spPr/>
        <p:txBody>
          <a:bodyPr/>
          <a:lstStyle/>
          <a:p>
            <a:pPr algn="l"/>
            <a:r>
              <a:rPr lang="da-DK" sz="1000" noProof="1"/>
              <a:t>Kilde: Egne beregninger på baggrund af Danmarks Statistik</a:t>
            </a:r>
          </a:p>
          <a:p>
            <a:pPr algn="l"/>
            <a:r>
              <a:rPr lang="da-DK" sz="1000" noProof="1">
                <a:solidFill>
                  <a:schemeClr val="tx1"/>
                </a:solidFill>
              </a:rPr>
              <a:t>samt kategorisering af Højbjerre Brauer Schultz m.fl. (2016).</a:t>
            </a:r>
          </a:p>
        </p:txBody>
      </p:sp>
      <p:sp>
        <p:nvSpPr>
          <p:cNvPr id="7" name="Rektangel 6">
            <a:extLst>
              <a:ext uri="{FF2B5EF4-FFF2-40B4-BE49-F238E27FC236}">
                <a16:creationId xmlns:a16="http://schemas.microsoft.com/office/drawing/2014/main" id="{8CE8903B-57EC-6F4C-9DF7-EA2359137F58}"/>
              </a:ext>
            </a:extLst>
          </p:cNvPr>
          <p:cNvSpPr/>
          <p:nvPr/>
        </p:nvSpPr>
        <p:spPr>
          <a:xfrm>
            <a:off x="1471613" y="763071"/>
            <a:ext cx="1721240" cy="369332"/>
          </a:xfrm>
          <a:prstGeom prst="rect">
            <a:avLst/>
          </a:prstGeom>
        </p:spPr>
        <p:txBody>
          <a:bodyPr wrap="none">
            <a:spAutoFit/>
          </a:bodyPr>
          <a:lstStyle/>
          <a:p>
            <a:r>
              <a:rPr lang="da-DK" b="1" dirty="0">
                <a:solidFill>
                  <a:srgbClr val="DBA785"/>
                </a:solidFill>
                <a:latin typeface="PT Sans" panose="020B0503020203020204" pitchFamily="34" charset="77"/>
                <a:cs typeface="Arial Narrow"/>
              </a:rPr>
              <a:t>IT-kompetencer</a:t>
            </a:r>
            <a:endParaRPr lang="da-DK" b="1" dirty="0">
              <a:solidFill>
                <a:srgbClr val="DBA785"/>
              </a:solidFill>
              <a:latin typeface="PT Sans" panose="020B0503020203020204" pitchFamily="34" charset="77"/>
            </a:endParaRPr>
          </a:p>
        </p:txBody>
      </p:sp>
    </p:spTree>
    <p:extLst>
      <p:ext uri="{BB962C8B-B14F-4D97-AF65-F5344CB8AC3E}">
        <p14:creationId xmlns:p14="http://schemas.microsoft.com/office/powerpoint/2010/main" val="3601243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71613" y="1129025"/>
            <a:ext cx="3100387" cy="1467486"/>
          </a:xfrm>
        </p:spPr>
        <p:txBody>
          <a:bodyPr/>
          <a:lstStyle/>
          <a:p>
            <a:r>
              <a:rPr lang="da-DK" sz="2400" noProof="1"/>
              <a:t>Figur 4.1: IT-professionelle fordelt på branche. 2019. Procent.</a:t>
            </a:r>
          </a:p>
        </p:txBody>
      </p:sp>
      <p:sp>
        <p:nvSpPr>
          <p:cNvPr id="5" name="Pladsholder til indhold 4"/>
          <p:cNvSpPr>
            <a:spLocks noGrp="1"/>
          </p:cNvSpPr>
          <p:nvPr>
            <p:ph idx="1"/>
          </p:nvPr>
        </p:nvSpPr>
        <p:spPr>
          <a:xfrm>
            <a:off x="1500411" y="4847303"/>
            <a:ext cx="3180919" cy="1003067"/>
          </a:xfrm>
          <a:noFill/>
        </p:spPr>
        <p:txBody>
          <a:bodyPr>
            <a:noAutofit/>
          </a:bodyPr>
          <a:lstStyle/>
          <a:p>
            <a:pPr algn="l"/>
            <a:r>
              <a:rPr lang="da-DK" sz="1050" i="1" noProof="1">
                <a:latin typeface="+mn-lt"/>
              </a:rPr>
              <a:t>Anm.: Brancheinddelingen findes på forskellige detaljeniveauer. Denne opgørelse er den næstmest overordnet ud af fire niveauer.</a:t>
            </a:r>
          </a:p>
          <a:p>
            <a:pPr algn="l"/>
            <a:r>
              <a:rPr lang="da-DK" sz="1050" i="1" noProof="1">
                <a:latin typeface="+mn-lt"/>
              </a:rPr>
              <a:t>Kilde: Egne beregninger på baggrund af Danmarks Statistik</a:t>
            </a:r>
          </a:p>
        </p:txBody>
      </p:sp>
      <p:sp>
        <p:nvSpPr>
          <p:cNvPr id="8" name="Rektangel 7">
            <a:extLst>
              <a:ext uri="{FF2B5EF4-FFF2-40B4-BE49-F238E27FC236}">
                <a16:creationId xmlns:a16="http://schemas.microsoft.com/office/drawing/2014/main" id="{35D65DEA-9904-F14C-A569-42225F4ED223}"/>
              </a:ext>
            </a:extLst>
          </p:cNvPr>
          <p:cNvSpPr/>
          <p:nvPr/>
        </p:nvSpPr>
        <p:spPr>
          <a:xfrm>
            <a:off x="1471613" y="763071"/>
            <a:ext cx="1064715" cy="369332"/>
          </a:xfrm>
          <a:prstGeom prst="rect">
            <a:avLst/>
          </a:prstGeom>
        </p:spPr>
        <p:txBody>
          <a:bodyPr wrap="none">
            <a:spAutoFit/>
          </a:bodyPr>
          <a:lstStyle/>
          <a:p>
            <a:r>
              <a:rPr lang="da-DK" b="1" dirty="0">
                <a:solidFill>
                  <a:srgbClr val="DBA785"/>
                </a:solidFill>
                <a:latin typeface="PT Sans" panose="020B0503020203020204" pitchFamily="34" charset="77"/>
                <a:cs typeface="Arial Narrow"/>
              </a:rPr>
              <a:t>Brancher</a:t>
            </a:r>
            <a:endParaRPr lang="da-DK" b="1" dirty="0">
              <a:solidFill>
                <a:srgbClr val="DBA785"/>
              </a:solidFill>
              <a:latin typeface="PT Sans" panose="020B0503020203020204" pitchFamily="34" charset="77"/>
            </a:endParaRPr>
          </a:p>
        </p:txBody>
      </p:sp>
      <p:graphicFrame>
        <p:nvGraphicFramePr>
          <p:cNvPr id="10" name="Diagram 9">
            <a:extLst>
              <a:ext uri="{FF2B5EF4-FFF2-40B4-BE49-F238E27FC236}">
                <a16:creationId xmlns:a16="http://schemas.microsoft.com/office/drawing/2014/main" id="{4E362DC6-88CB-734E-9336-ECC35819695B}"/>
              </a:ext>
            </a:extLst>
          </p:cNvPr>
          <p:cNvGraphicFramePr>
            <a:graphicFrameLocks/>
          </p:cNvGraphicFramePr>
          <p:nvPr>
            <p:extLst>
              <p:ext uri="{D42A27DB-BD31-4B8C-83A1-F6EECF244321}">
                <p14:modId xmlns:p14="http://schemas.microsoft.com/office/powerpoint/2010/main" val="4108812011"/>
              </p:ext>
            </p:extLst>
          </p:nvPr>
        </p:nvGraphicFramePr>
        <p:xfrm>
          <a:off x="4681330" y="655983"/>
          <a:ext cx="7112381" cy="58141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9435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noProof="1"/>
              <a:t>Figur 4.2: Udviklingen i antallet af IT-professionelle inden for de fire største jobfunktioner. 2012-2019. (2012 = indeks 100).</a:t>
            </a:r>
          </a:p>
        </p:txBody>
      </p:sp>
      <p:graphicFrame>
        <p:nvGraphicFramePr>
          <p:cNvPr id="12" name="Pladsholder til billede 11">
            <a:extLst>
              <a:ext uri="{FF2B5EF4-FFF2-40B4-BE49-F238E27FC236}">
                <a16:creationId xmlns:a16="http://schemas.microsoft.com/office/drawing/2014/main" id="{1C937539-5FC7-9B45-97D2-4BA6B1D8BD8E}"/>
              </a:ext>
            </a:extLst>
          </p:cNvPr>
          <p:cNvGraphicFramePr>
            <a:graphicFrameLocks noGrp="1"/>
          </p:cNvGraphicFramePr>
          <p:nvPr>
            <p:ph type="pic" sz="quarter" idx="10"/>
            <p:extLst>
              <p:ext uri="{D42A27DB-BD31-4B8C-83A1-F6EECF244321}">
                <p14:modId xmlns:p14="http://schemas.microsoft.com/office/powerpoint/2010/main" val="3839259232"/>
              </p:ext>
            </p:extLst>
          </p:nvPr>
        </p:nvGraphicFramePr>
        <p:xfrm>
          <a:off x="1471613" y="2179638"/>
          <a:ext cx="6573837" cy="3975100"/>
        </p:xfrm>
        <a:graphic>
          <a:graphicData uri="http://schemas.openxmlformats.org/drawingml/2006/chart">
            <c:chart xmlns:c="http://schemas.openxmlformats.org/drawingml/2006/chart" xmlns:r="http://schemas.openxmlformats.org/officeDocument/2006/relationships" r:id="rId3"/>
          </a:graphicData>
        </a:graphic>
      </p:graphicFrame>
      <p:sp>
        <p:nvSpPr>
          <p:cNvPr id="13" name="Pladsholder til indhold 12"/>
          <p:cNvSpPr>
            <a:spLocks noGrp="1"/>
          </p:cNvSpPr>
          <p:nvPr>
            <p:ph idx="11"/>
          </p:nvPr>
        </p:nvSpPr>
        <p:spPr/>
        <p:txBody>
          <a:bodyPr/>
          <a:lstStyle/>
          <a:p>
            <a:pPr algn="l">
              <a:spcBef>
                <a:spcPts val="0"/>
              </a:spcBef>
            </a:pPr>
            <a:r>
              <a:rPr lang="da-DK" sz="1050" noProof="1">
                <a:solidFill>
                  <a:schemeClr val="tx1"/>
                </a:solidFill>
              </a:rPr>
              <a:t>Anm.: Figuren fortæller ikke noget om niveauet for hver af kategorierne. De er alle sat til 100 i 2012. </a:t>
            </a:r>
          </a:p>
          <a:p>
            <a:pPr algn="l"/>
            <a:r>
              <a:rPr lang="da-DK" sz="1050" noProof="1"/>
              <a:t>Kilde: Egne beregninger på baggrund af Danmarks Statistik</a:t>
            </a:r>
          </a:p>
        </p:txBody>
      </p:sp>
      <p:sp>
        <p:nvSpPr>
          <p:cNvPr id="7" name="Rektangel 6">
            <a:extLst>
              <a:ext uri="{FF2B5EF4-FFF2-40B4-BE49-F238E27FC236}">
                <a16:creationId xmlns:a16="http://schemas.microsoft.com/office/drawing/2014/main" id="{D0A4DFD1-DB74-AD42-84BA-F011E8BF4056}"/>
              </a:ext>
            </a:extLst>
          </p:cNvPr>
          <p:cNvSpPr/>
          <p:nvPr/>
        </p:nvSpPr>
        <p:spPr>
          <a:xfrm>
            <a:off x="1471613" y="763071"/>
            <a:ext cx="1064715" cy="369332"/>
          </a:xfrm>
          <a:prstGeom prst="rect">
            <a:avLst/>
          </a:prstGeom>
        </p:spPr>
        <p:txBody>
          <a:bodyPr wrap="none">
            <a:spAutoFit/>
          </a:bodyPr>
          <a:lstStyle/>
          <a:p>
            <a:r>
              <a:rPr lang="da-DK" b="1" dirty="0">
                <a:solidFill>
                  <a:srgbClr val="DBA785"/>
                </a:solidFill>
                <a:latin typeface="PT Sans" panose="020B0503020203020204" pitchFamily="34" charset="77"/>
                <a:cs typeface="Arial Narrow"/>
              </a:rPr>
              <a:t>Brancher</a:t>
            </a:r>
            <a:endParaRPr lang="da-DK" b="1" dirty="0">
              <a:solidFill>
                <a:srgbClr val="DBA785"/>
              </a:solidFill>
              <a:latin typeface="PT Sans" panose="020B0503020203020204" pitchFamily="34" charset="77"/>
            </a:endParaRPr>
          </a:p>
        </p:txBody>
      </p:sp>
    </p:spTree>
    <p:extLst>
      <p:ext uri="{BB962C8B-B14F-4D97-AF65-F5344CB8AC3E}">
        <p14:creationId xmlns:p14="http://schemas.microsoft.com/office/powerpoint/2010/main" val="989134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72269" y="2716729"/>
            <a:ext cx="7386638" cy="685801"/>
          </a:xfrm>
        </p:spPr>
        <p:txBody>
          <a:bodyPr/>
          <a:lstStyle/>
          <a:p>
            <a:pPr algn="l"/>
            <a:r>
              <a:rPr lang="da-DK" noProof="1">
                <a:solidFill>
                  <a:schemeClr val="tx1"/>
                </a:solidFill>
              </a:rPr>
              <a:t>Uddannelsesbaggrund</a:t>
            </a:r>
          </a:p>
        </p:txBody>
      </p:sp>
      <p:sp>
        <p:nvSpPr>
          <p:cNvPr id="3" name="Pladsholder til tekst 2"/>
          <p:cNvSpPr>
            <a:spLocks noGrp="1"/>
          </p:cNvSpPr>
          <p:nvPr>
            <p:ph type="body" idx="1"/>
          </p:nvPr>
        </p:nvSpPr>
        <p:spPr/>
        <p:txBody>
          <a:bodyPr/>
          <a:lstStyle/>
          <a:p>
            <a:pPr algn="l"/>
            <a:r>
              <a:rPr lang="da-DK" noProof="1">
                <a:solidFill>
                  <a:schemeClr val="tx1"/>
                </a:solidFill>
              </a:rPr>
              <a:t>IT-professionelles uddannelsesniveau og uddannelsesretning</a:t>
            </a:r>
          </a:p>
        </p:txBody>
      </p:sp>
    </p:spTree>
    <p:extLst>
      <p:ext uri="{BB962C8B-B14F-4D97-AF65-F5344CB8AC3E}">
        <p14:creationId xmlns:p14="http://schemas.microsoft.com/office/powerpoint/2010/main" val="2867672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noProof="1"/>
              <a:t>Figur 5.1: IT-professionelle fordelt på højst fuldførte uddannelsesniveau. 2019. Procent.</a:t>
            </a:r>
          </a:p>
        </p:txBody>
      </p:sp>
      <p:graphicFrame>
        <p:nvGraphicFramePr>
          <p:cNvPr id="11" name="Pladsholder til billede 10">
            <a:extLst>
              <a:ext uri="{FF2B5EF4-FFF2-40B4-BE49-F238E27FC236}">
                <a16:creationId xmlns:a16="http://schemas.microsoft.com/office/drawing/2014/main" id="{48D7E725-D967-BF41-BF16-8DC0469EE431}"/>
              </a:ext>
            </a:extLst>
          </p:cNvPr>
          <p:cNvGraphicFramePr>
            <a:graphicFrameLocks noGrp="1"/>
          </p:cNvGraphicFramePr>
          <p:nvPr>
            <p:ph type="pic" sz="quarter" idx="10"/>
            <p:extLst>
              <p:ext uri="{D42A27DB-BD31-4B8C-83A1-F6EECF244321}">
                <p14:modId xmlns:p14="http://schemas.microsoft.com/office/powerpoint/2010/main" val="2683168763"/>
              </p:ext>
            </p:extLst>
          </p:nvPr>
        </p:nvGraphicFramePr>
        <p:xfrm>
          <a:off x="1471613" y="2179638"/>
          <a:ext cx="6573837" cy="3975100"/>
        </p:xfrm>
        <a:graphic>
          <a:graphicData uri="http://schemas.openxmlformats.org/drawingml/2006/chart">
            <c:chart xmlns:c="http://schemas.openxmlformats.org/drawingml/2006/chart" xmlns:r="http://schemas.openxmlformats.org/officeDocument/2006/relationships" r:id="rId3"/>
          </a:graphicData>
        </a:graphic>
      </p:graphicFrame>
      <p:sp>
        <p:nvSpPr>
          <p:cNvPr id="4" name="Pladsholder til indhold 3"/>
          <p:cNvSpPr>
            <a:spLocks noGrp="1"/>
          </p:cNvSpPr>
          <p:nvPr>
            <p:ph idx="11"/>
          </p:nvPr>
        </p:nvSpPr>
        <p:spPr/>
        <p:txBody>
          <a:bodyPr/>
          <a:lstStyle/>
          <a:p>
            <a:pPr algn="l"/>
            <a:r>
              <a:rPr lang="da-DK" sz="1000" noProof="1">
                <a:solidFill>
                  <a:schemeClr val="tx1"/>
                </a:solidFill>
              </a:rPr>
              <a:t>Anm.: LVU er Lang Videregående Uddannelse. BA er Bachelor. MVU er Mellemlang Videregående Uddannelse. KVU er Kort Videregående Uddannelse. EUD er Erhvervsfaglig Uddannelse.</a:t>
            </a:r>
          </a:p>
          <a:p>
            <a:pPr algn="l"/>
            <a:r>
              <a:rPr lang="da-DK" sz="1000" noProof="1"/>
              <a:t>Kilde: Egne beregninger på baggrund af Danmarks Statistik</a:t>
            </a:r>
          </a:p>
        </p:txBody>
      </p:sp>
      <p:sp>
        <p:nvSpPr>
          <p:cNvPr id="7" name="Rektangel 6">
            <a:extLst>
              <a:ext uri="{FF2B5EF4-FFF2-40B4-BE49-F238E27FC236}">
                <a16:creationId xmlns:a16="http://schemas.microsoft.com/office/drawing/2014/main" id="{A86A1773-2D32-6F4A-A864-2602B1BA11A2}"/>
              </a:ext>
            </a:extLst>
          </p:cNvPr>
          <p:cNvSpPr/>
          <p:nvPr/>
        </p:nvSpPr>
        <p:spPr>
          <a:xfrm>
            <a:off x="1471613" y="763071"/>
            <a:ext cx="2379177" cy="369332"/>
          </a:xfrm>
          <a:prstGeom prst="rect">
            <a:avLst/>
          </a:prstGeom>
        </p:spPr>
        <p:txBody>
          <a:bodyPr wrap="none">
            <a:spAutoFit/>
          </a:bodyPr>
          <a:lstStyle/>
          <a:p>
            <a:r>
              <a:rPr lang="da-DK" b="1" dirty="0">
                <a:solidFill>
                  <a:srgbClr val="DBA785"/>
                </a:solidFill>
                <a:latin typeface="PT Sans" panose="020B0503020203020204" pitchFamily="34" charset="77"/>
                <a:cs typeface="Arial Narrow"/>
              </a:rPr>
              <a:t>Uddannelsesbaggrund</a:t>
            </a:r>
            <a:endParaRPr lang="da-DK" b="1" dirty="0">
              <a:solidFill>
                <a:srgbClr val="DBA785"/>
              </a:solidFill>
              <a:latin typeface="PT Sans" panose="020B0503020203020204" pitchFamily="34" charset="77"/>
            </a:endParaRPr>
          </a:p>
        </p:txBody>
      </p:sp>
    </p:spTree>
    <p:extLst>
      <p:ext uri="{BB962C8B-B14F-4D97-AF65-F5344CB8AC3E}">
        <p14:creationId xmlns:p14="http://schemas.microsoft.com/office/powerpoint/2010/main" val="2553392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71613" y="1120775"/>
            <a:ext cx="10169781" cy="939800"/>
          </a:xfrm>
        </p:spPr>
        <p:txBody>
          <a:bodyPr/>
          <a:lstStyle/>
          <a:p>
            <a:r>
              <a:rPr lang="da-DK" noProof="1"/>
              <a:t>Figur 5.2: Udviklingen i antallet af IT-professionelle fordelt på uddannelsesniveau. 2012-2019. (2012 = indeks 100).</a:t>
            </a:r>
          </a:p>
        </p:txBody>
      </p:sp>
      <p:graphicFrame>
        <p:nvGraphicFramePr>
          <p:cNvPr id="8" name="Pladsholder til billede 7">
            <a:extLst>
              <a:ext uri="{FF2B5EF4-FFF2-40B4-BE49-F238E27FC236}">
                <a16:creationId xmlns:a16="http://schemas.microsoft.com/office/drawing/2014/main" id="{4A6D8FF3-902E-344B-8C62-7E92B062CE2F}"/>
              </a:ext>
            </a:extLst>
          </p:cNvPr>
          <p:cNvGraphicFramePr>
            <a:graphicFrameLocks noGrp="1"/>
          </p:cNvGraphicFramePr>
          <p:nvPr>
            <p:ph type="pic" sz="quarter" idx="10"/>
            <p:extLst>
              <p:ext uri="{D42A27DB-BD31-4B8C-83A1-F6EECF244321}">
                <p14:modId xmlns:p14="http://schemas.microsoft.com/office/powerpoint/2010/main" val="3834529338"/>
              </p:ext>
            </p:extLst>
          </p:nvPr>
        </p:nvGraphicFramePr>
        <p:xfrm>
          <a:off x="1471613" y="2179638"/>
          <a:ext cx="6573837" cy="3975100"/>
        </p:xfrm>
        <a:graphic>
          <a:graphicData uri="http://schemas.openxmlformats.org/drawingml/2006/chart">
            <c:chart xmlns:c="http://schemas.openxmlformats.org/drawingml/2006/chart" xmlns:r="http://schemas.openxmlformats.org/officeDocument/2006/relationships" r:id="rId3"/>
          </a:graphicData>
        </a:graphic>
      </p:graphicFrame>
      <p:sp>
        <p:nvSpPr>
          <p:cNvPr id="13" name="Pladsholder til indhold 12"/>
          <p:cNvSpPr>
            <a:spLocks noGrp="1"/>
          </p:cNvSpPr>
          <p:nvPr>
            <p:ph idx="11"/>
          </p:nvPr>
        </p:nvSpPr>
        <p:spPr/>
        <p:txBody>
          <a:bodyPr/>
          <a:lstStyle/>
          <a:p>
            <a:pPr algn="l"/>
            <a:r>
              <a:rPr lang="da-DK" sz="1050" noProof="1">
                <a:solidFill>
                  <a:schemeClr val="tx1"/>
                </a:solidFill>
              </a:rPr>
              <a:t>Anm.: LVU er Lang Videregående Uddannelse. BA er Bachelor. MVU er Mellemlang Videregående Uddannelse. KVU er Kort Videregående Uddannelse. EUD er Erhvervsfaglig Uddannelse. Figuren fortæller ikke noget om niveauet for hver af kategorierne. De er alle sat til 100 i 2012. </a:t>
            </a:r>
          </a:p>
          <a:p>
            <a:pPr algn="l"/>
            <a:r>
              <a:rPr lang="da-DK" sz="1050" noProof="1"/>
              <a:t>Kilde: Egne beregninger på baggrund af Danmarks Statistik</a:t>
            </a:r>
          </a:p>
        </p:txBody>
      </p:sp>
      <p:sp>
        <p:nvSpPr>
          <p:cNvPr id="7" name="Rektangel 6">
            <a:extLst>
              <a:ext uri="{FF2B5EF4-FFF2-40B4-BE49-F238E27FC236}">
                <a16:creationId xmlns:a16="http://schemas.microsoft.com/office/drawing/2014/main" id="{59C124DD-5298-014F-9603-7259BEEF95E3}"/>
              </a:ext>
            </a:extLst>
          </p:cNvPr>
          <p:cNvSpPr/>
          <p:nvPr/>
        </p:nvSpPr>
        <p:spPr>
          <a:xfrm>
            <a:off x="1471613" y="763071"/>
            <a:ext cx="2379177" cy="369332"/>
          </a:xfrm>
          <a:prstGeom prst="rect">
            <a:avLst/>
          </a:prstGeom>
        </p:spPr>
        <p:txBody>
          <a:bodyPr wrap="none">
            <a:spAutoFit/>
          </a:bodyPr>
          <a:lstStyle/>
          <a:p>
            <a:r>
              <a:rPr lang="da-DK" b="1" dirty="0">
                <a:solidFill>
                  <a:srgbClr val="DBA785"/>
                </a:solidFill>
                <a:latin typeface="PT Sans" panose="020B0503020203020204" pitchFamily="34" charset="77"/>
                <a:cs typeface="Arial Narrow"/>
              </a:rPr>
              <a:t>Uddannelsesbaggrund</a:t>
            </a:r>
            <a:endParaRPr lang="da-DK" b="1" dirty="0">
              <a:solidFill>
                <a:srgbClr val="DBA785"/>
              </a:solidFill>
              <a:latin typeface="PT Sans" panose="020B0503020203020204" pitchFamily="34" charset="77"/>
            </a:endParaRPr>
          </a:p>
        </p:txBody>
      </p:sp>
    </p:spTree>
    <p:extLst>
      <p:ext uri="{BB962C8B-B14F-4D97-AF65-F5344CB8AC3E}">
        <p14:creationId xmlns:p14="http://schemas.microsoft.com/office/powerpoint/2010/main" val="3814621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noProof="1"/>
              <a:t>Figur 5.5: IT-professionelle med en lang videregående uddannelse fordelt på uddannelsesretning. 2019. Procent.</a:t>
            </a:r>
          </a:p>
        </p:txBody>
      </p:sp>
      <p:graphicFrame>
        <p:nvGraphicFramePr>
          <p:cNvPr id="11" name="Pladsholder til billede 10">
            <a:extLst>
              <a:ext uri="{FF2B5EF4-FFF2-40B4-BE49-F238E27FC236}">
                <a16:creationId xmlns:a16="http://schemas.microsoft.com/office/drawing/2014/main" id="{4F7633E7-F369-6A4E-B0E3-D860E238B4B4}"/>
              </a:ext>
            </a:extLst>
          </p:cNvPr>
          <p:cNvGraphicFramePr>
            <a:graphicFrameLocks noGrp="1"/>
          </p:cNvGraphicFramePr>
          <p:nvPr>
            <p:ph type="pic" sz="quarter" idx="10"/>
            <p:extLst>
              <p:ext uri="{D42A27DB-BD31-4B8C-83A1-F6EECF244321}">
                <p14:modId xmlns:p14="http://schemas.microsoft.com/office/powerpoint/2010/main" val="1117029598"/>
              </p:ext>
            </p:extLst>
          </p:nvPr>
        </p:nvGraphicFramePr>
        <p:xfrm>
          <a:off x="1341783" y="2595004"/>
          <a:ext cx="7354956" cy="3975100"/>
        </p:xfrm>
        <a:graphic>
          <a:graphicData uri="http://schemas.openxmlformats.org/drawingml/2006/chart">
            <c:chart xmlns:c="http://schemas.openxmlformats.org/drawingml/2006/chart" xmlns:r="http://schemas.openxmlformats.org/officeDocument/2006/relationships" r:id="rId2"/>
          </a:graphicData>
        </a:graphic>
      </p:graphicFrame>
      <p:sp>
        <p:nvSpPr>
          <p:cNvPr id="5" name="Pladsholder til indhold 4"/>
          <p:cNvSpPr>
            <a:spLocks noGrp="1"/>
          </p:cNvSpPr>
          <p:nvPr>
            <p:ph idx="11"/>
          </p:nvPr>
        </p:nvSpPr>
        <p:spPr>
          <a:xfrm>
            <a:off x="8692806" y="2197463"/>
            <a:ext cx="2469284" cy="3958025"/>
          </a:xfrm>
        </p:spPr>
        <p:txBody>
          <a:bodyPr/>
          <a:lstStyle/>
          <a:p>
            <a:pPr algn="l"/>
            <a:r>
              <a:rPr lang="da-DK" sz="1000" noProof="1"/>
              <a:t>Kilde: Egne beregninger på baggrund af Danmarks Statistik</a:t>
            </a:r>
          </a:p>
        </p:txBody>
      </p:sp>
      <p:sp>
        <p:nvSpPr>
          <p:cNvPr id="8" name="Rektangel 7">
            <a:extLst>
              <a:ext uri="{FF2B5EF4-FFF2-40B4-BE49-F238E27FC236}">
                <a16:creationId xmlns:a16="http://schemas.microsoft.com/office/drawing/2014/main" id="{D8D98308-C1E0-A147-AC7F-F28B733050E8}"/>
              </a:ext>
            </a:extLst>
          </p:cNvPr>
          <p:cNvSpPr/>
          <p:nvPr/>
        </p:nvSpPr>
        <p:spPr>
          <a:xfrm>
            <a:off x="1471613" y="763071"/>
            <a:ext cx="2379177" cy="369332"/>
          </a:xfrm>
          <a:prstGeom prst="rect">
            <a:avLst/>
          </a:prstGeom>
        </p:spPr>
        <p:txBody>
          <a:bodyPr wrap="none">
            <a:spAutoFit/>
          </a:bodyPr>
          <a:lstStyle/>
          <a:p>
            <a:r>
              <a:rPr lang="da-DK" b="1" dirty="0">
                <a:solidFill>
                  <a:srgbClr val="DBA785"/>
                </a:solidFill>
                <a:latin typeface="PT Sans" panose="020B0503020203020204" pitchFamily="34" charset="77"/>
                <a:cs typeface="Arial Narrow"/>
              </a:rPr>
              <a:t>Uddannelsesbaggrund</a:t>
            </a:r>
            <a:endParaRPr lang="da-DK" b="1" dirty="0">
              <a:solidFill>
                <a:srgbClr val="DBA785"/>
              </a:solidFill>
              <a:latin typeface="PT Sans" panose="020B0503020203020204" pitchFamily="34" charset="77"/>
            </a:endParaRPr>
          </a:p>
        </p:txBody>
      </p:sp>
    </p:spTree>
    <p:extLst>
      <p:ext uri="{BB962C8B-B14F-4D97-AF65-F5344CB8AC3E}">
        <p14:creationId xmlns:p14="http://schemas.microsoft.com/office/powerpoint/2010/main" val="18040054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noProof="1"/>
              <a:t>Figur 5.7: IT-professionelle opdelt på ufaglært, IT-uddannet og ikke IT-uddannet. 2019. Procent.</a:t>
            </a:r>
          </a:p>
        </p:txBody>
      </p:sp>
      <p:graphicFrame>
        <p:nvGraphicFramePr>
          <p:cNvPr id="11" name="Pladsholder til billede 10">
            <a:extLst>
              <a:ext uri="{FF2B5EF4-FFF2-40B4-BE49-F238E27FC236}">
                <a16:creationId xmlns:a16="http://schemas.microsoft.com/office/drawing/2014/main" id="{0BA5A195-5134-F741-8A71-DE162C6FACA9}"/>
              </a:ext>
            </a:extLst>
          </p:cNvPr>
          <p:cNvGraphicFramePr>
            <a:graphicFrameLocks noGrp="1"/>
          </p:cNvGraphicFramePr>
          <p:nvPr>
            <p:ph type="pic" sz="quarter" idx="10"/>
            <p:extLst>
              <p:ext uri="{D42A27DB-BD31-4B8C-83A1-F6EECF244321}">
                <p14:modId xmlns:p14="http://schemas.microsoft.com/office/powerpoint/2010/main" val="783577394"/>
              </p:ext>
            </p:extLst>
          </p:nvPr>
        </p:nvGraphicFramePr>
        <p:xfrm>
          <a:off x="1471613" y="2179638"/>
          <a:ext cx="6573837" cy="3975100"/>
        </p:xfrm>
        <a:graphic>
          <a:graphicData uri="http://schemas.openxmlformats.org/drawingml/2006/chart">
            <c:chart xmlns:c="http://schemas.openxmlformats.org/drawingml/2006/chart" xmlns:r="http://schemas.openxmlformats.org/officeDocument/2006/relationships" r:id="rId3"/>
          </a:graphicData>
        </a:graphic>
      </p:graphicFrame>
      <p:sp>
        <p:nvSpPr>
          <p:cNvPr id="4" name="Pladsholder til indhold 3"/>
          <p:cNvSpPr>
            <a:spLocks noGrp="1"/>
          </p:cNvSpPr>
          <p:nvPr>
            <p:ph idx="11"/>
          </p:nvPr>
        </p:nvSpPr>
        <p:spPr/>
        <p:txBody>
          <a:bodyPr/>
          <a:lstStyle/>
          <a:p>
            <a:pPr algn="l"/>
            <a:r>
              <a:rPr lang="da-DK" sz="1000" noProof="1">
                <a:solidFill>
                  <a:schemeClr val="tx1"/>
                </a:solidFill>
              </a:rPr>
              <a:t>Anm.: ‘Ufaglært’ indebærer personer med grundskole eller gymnasie som højst fuldførte uddannelse. ‘IT-uddannet’ er kategoriseret efter tidligere kortlægning af sektoren (se bilag B). Ikke IT-uddannet er personer med erhvervskompetencegivende uddannelse, der ikke er kategoriseret som en IT-uddannelse.</a:t>
            </a:r>
          </a:p>
          <a:p>
            <a:pPr algn="l"/>
            <a:r>
              <a:rPr lang="da-DK" sz="1000" noProof="1"/>
              <a:t>Kilde: Egne beregninger på baggrund af Danmarks Statistik</a:t>
            </a:r>
          </a:p>
          <a:p>
            <a:pPr algn="l"/>
            <a:r>
              <a:rPr lang="da-DK" sz="1000" noProof="1">
                <a:solidFill>
                  <a:schemeClr val="tx1"/>
                </a:solidFill>
              </a:rPr>
              <a:t>samt kategorisering af Højbjerre Brauer Schultz m.fl (2016) og PROSA.</a:t>
            </a:r>
          </a:p>
        </p:txBody>
      </p:sp>
      <p:sp>
        <p:nvSpPr>
          <p:cNvPr id="7" name="Rektangel 6">
            <a:extLst>
              <a:ext uri="{FF2B5EF4-FFF2-40B4-BE49-F238E27FC236}">
                <a16:creationId xmlns:a16="http://schemas.microsoft.com/office/drawing/2014/main" id="{055932C4-3CBF-B845-A260-97E27DBD8136}"/>
              </a:ext>
            </a:extLst>
          </p:cNvPr>
          <p:cNvSpPr/>
          <p:nvPr/>
        </p:nvSpPr>
        <p:spPr>
          <a:xfrm>
            <a:off x="1471613" y="763071"/>
            <a:ext cx="2379177" cy="369332"/>
          </a:xfrm>
          <a:prstGeom prst="rect">
            <a:avLst/>
          </a:prstGeom>
        </p:spPr>
        <p:txBody>
          <a:bodyPr wrap="none">
            <a:spAutoFit/>
          </a:bodyPr>
          <a:lstStyle/>
          <a:p>
            <a:r>
              <a:rPr lang="da-DK" b="1" dirty="0">
                <a:solidFill>
                  <a:srgbClr val="DBA785"/>
                </a:solidFill>
                <a:latin typeface="PT Sans" panose="020B0503020203020204" pitchFamily="34" charset="77"/>
                <a:cs typeface="Arial Narrow"/>
              </a:rPr>
              <a:t>Uddannelsesbaggrund</a:t>
            </a:r>
            <a:endParaRPr lang="da-DK" b="1" dirty="0">
              <a:solidFill>
                <a:srgbClr val="DBA785"/>
              </a:solidFill>
              <a:latin typeface="PT Sans" panose="020B0503020203020204" pitchFamily="34" charset="77"/>
            </a:endParaRPr>
          </a:p>
        </p:txBody>
      </p:sp>
    </p:spTree>
    <p:extLst>
      <p:ext uri="{BB962C8B-B14F-4D97-AF65-F5344CB8AC3E}">
        <p14:creationId xmlns:p14="http://schemas.microsoft.com/office/powerpoint/2010/main" val="2094792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noProof="1"/>
              <a:t>Figur 5.8: Udviklingen i antal IT-professionelle fordelt på ufaglært, IT-uddannet og ikke IT-uddannet. 2012-2019. (2012 = indeks 100).</a:t>
            </a:r>
          </a:p>
        </p:txBody>
      </p:sp>
      <p:graphicFrame>
        <p:nvGraphicFramePr>
          <p:cNvPr id="11" name="Pladsholder til billede 10">
            <a:extLst>
              <a:ext uri="{FF2B5EF4-FFF2-40B4-BE49-F238E27FC236}">
                <a16:creationId xmlns:a16="http://schemas.microsoft.com/office/drawing/2014/main" id="{C561FC70-FD5F-AF41-892F-2AAA9450EC5B}"/>
              </a:ext>
            </a:extLst>
          </p:cNvPr>
          <p:cNvGraphicFramePr>
            <a:graphicFrameLocks noGrp="1"/>
          </p:cNvGraphicFramePr>
          <p:nvPr>
            <p:ph type="pic" sz="quarter" idx="10"/>
            <p:extLst>
              <p:ext uri="{D42A27DB-BD31-4B8C-83A1-F6EECF244321}">
                <p14:modId xmlns:p14="http://schemas.microsoft.com/office/powerpoint/2010/main" val="3581315157"/>
              </p:ext>
            </p:extLst>
          </p:nvPr>
        </p:nvGraphicFramePr>
        <p:xfrm>
          <a:off x="1471613" y="2179638"/>
          <a:ext cx="6573837" cy="3975100"/>
        </p:xfrm>
        <a:graphic>
          <a:graphicData uri="http://schemas.openxmlformats.org/drawingml/2006/chart">
            <c:chart xmlns:c="http://schemas.openxmlformats.org/drawingml/2006/chart" xmlns:r="http://schemas.openxmlformats.org/officeDocument/2006/relationships" r:id="rId2"/>
          </a:graphicData>
        </a:graphic>
      </p:graphicFrame>
      <p:sp>
        <p:nvSpPr>
          <p:cNvPr id="5" name="Pladsholder til indhold 4"/>
          <p:cNvSpPr>
            <a:spLocks noGrp="1"/>
          </p:cNvSpPr>
          <p:nvPr>
            <p:ph idx="11"/>
          </p:nvPr>
        </p:nvSpPr>
        <p:spPr/>
        <p:txBody>
          <a:bodyPr/>
          <a:lstStyle/>
          <a:p>
            <a:pPr algn="l"/>
            <a:r>
              <a:rPr lang="da-DK" sz="1000" noProof="1">
                <a:solidFill>
                  <a:schemeClr val="tx1"/>
                </a:solidFill>
              </a:rPr>
              <a:t>Anm.: For forklaring af de tre kategorier, se anmærkning til forrige figur og bilag B</a:t>
            </a:r>
          </a:p>
          <a:p>
            <a:pPr algn="l"/>
            <a:r>
              <a:rPr lang="da-DK" sz="1000" noProof="1"/>
              <a:t>Kilde: Egne beregninger på baggrund af Danmarks Statistik</a:t>
            </a:r>
          </a:p>
          <a:p>
            <a:pPr algn="l"/>
            <a:r>
              <a:rPr lang="da-DK" sz="1000" noProof="1">
                <a:solidFill>
                  <a:schemeClr val="tx1"/>
                </a:solidFill>
              </a:rPr>
              <a:t>samt kategorisering af Højbjerre Brauer Schultz m.fl. (2016) og PROSA.</a:t>
            </a:r>
          </a:p>
        </p:txBody>
      </p:sp>
      <p:sp>
        <p:nvSpPr>
          <p:cNvPr id="7" name="Rektangel 6">
            <a:extLst>
              <a:ext uri="{FF2B5EF4-FFF2-40B4-BE49-F238E27FC236}">
                <a16:creationId xmlns:a16="http://schemas.microsoft.com/office/drawing/2014/main" id="{45971FB0-5304-8E4E-9983-4BFB600AB499}"/>
              </a:ext>
            </a:extLst>
          </p:cNvPr>
          <p:cNvSpPr/>
          <p:nvPr/>
        </p:nvSpPr>
        <p:spPr>
          <a:xfrm>
            <a:off x="1471613" y="763071"/>
            <a:ext cx="2379177" cy="369332"/>
          </a:xfrm>
          <a:prstGeom prst="rect">
            <a:avLst/>
          </a:prstGeom>
        </p:spPr>
        <p:txBody>
          <a:bodyPr wrap="none">
            <a:spAutoFit/>
          </a:bodyPr>
          <a:lstStyle/>
          <a:p>
            <a:r>
              <a:rPr lang="da-DK" b="1" dirty="0">
                <a:solidFill>
                  <a:srgbClr val="DBA785"/>
                </a:solidFill>
                <a:latin typeface="PT Sans" panose="020B0503020203020204" pitchFamily="34" charset="77"/>
                <a:cs typeface="Arial Narrow"/>
              </a:rPr>
              <a:t>Uddannelsesbaggrund</a:t>
            </a:r>
            <a:endParaRPr lang="da-DK" b="1" dirty="0">
              <a:solidFill>
                <a:srgbClr val="DBA785"/>
              </a:solidFill>
              <a:latin typeface="PT Sans" panose="020B0503020203020204" pitchFamily="34" charset="77"/>
            </a:endParaRPr>
          </a:p>
        </p:txBody>
      </p:sp>
    </p:spTree>
    <p:extLst>
      <p:ext uri="{BB962C8B-B14F-4D97-AF65-F5344CB8AC3E}">
        <p14:creationId xmlns:p14="http://schemas.microsoft.com/office/powerpoint/2010/main" val="533274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noProof="1"/>
              <a:t>Figur 1.1: Udvikling i antallet af IT-professionelle i perioden. 2012-2019. Antal.</a:t>
            </a:r>
          </a:p>
        </p:txBody>
      </p:sp>
      <p:graphicFrame>
        <p:nvGraphicFramePr>
          <p:cNvPr id="10" name="Pladsholder til billede 9">
            <a:extLst>
              <a:ext uri="{FF2B5EF4-FFF2-40B4-BE49-F238E27FC236}">
                <a16:creationId xmlns:a16="http://schemas.microsoft.com/office/drawing/2014/main" id="{595BD1F0-CD57-FA43-8FB5-D64C49C31AF7}"/>
              </a:ext>
            </a:extLst>
          </p:cNvPr>
          <p:cNvGraphicFramePr>
            <a:graphicFrameLocks noGrp="1"/>
          </p:cNvGraphicFramePr>
          <p:nvPr>
            <p:ph type="pic" sz="quarter" idx="10"/>
            <p:extLst>
              <p:ext uri="{D42A27DB-BD31-4B8C-83A1-F6EECF244321}">
                <p14:modId xmlns:p14="http://schemas.microsoft.com/office/powerpoint/2010/main" val="4165296819"/>
              </p:ext>
            </p:extLst>
          </p:nvPr>
        </p:nvGraphicFramePr>
        <p:xfrm>
          <a:off x="1385888" y="2179638"/>
          <a:ext cx="6573837" cy="3975100"/>
        </p:xfrm>
        <a:graphic>
          <a:graphicData uri="http://schemas.openxmlformats.org/drawingml/2006/chart">
            <c:chart xmlns:c="http://schemas.openxmlformats.org/drawingml/2006/chart" xmlns:r="http://schemas.openxmlformats.org/officeDocument/2006/relationships" r:id="rId2"/>
          </a:graphicData>
        </a:graphic>
      </p:graphicFrame>
      <p:sp>
        <p:nvSpPr>
          <p:cNvPr id="3" name="Pladsholder til indhold 2"/>
          <p:cNvSpPr>
            <a:spLocks noGrp="1"/>
          </p:cNvSpPr>
          <p:nvPr>
            <p:ph idx="11"/>
          </p:nvPr>
        </p:nvSpPr>
        <p:spPr/>
        <p:txBody>
          <a:bodyPr/>
          <a:lstStyle/>
          <a:p>
            <a:pPr algn="l"/>
            <a:r>
              <a:rPr lang="da-DK" noProof="1"/>
              <a:t>Kilde: Egne beregninger på baggrund af Danmarks Statistik</a:t>
            </a:r>
          </a:p>
        </p:txBody>
      </p:sp>
      <p:sp>
        <p:nvSpPr>
          <p:cNvPr id="8" name="Rektangel 7">
            <a:extLst>
              <a:ext uri="{FF2B5EF4-FFF2-40B4-BE49-F238E27FC236}">
                <a16:creationId xmlns:a16="http://schemas.microsoft.com/office/drawing/2014/main" id="{D7C9026A-407E-1143-A755-39FBB1DBDF81}"/>
              </a:ext>
            </a:extLst>
          </p:cNvPr>
          <p:cNvSpPr/>
          <p:nvPr/>
        </p:nvSpPr>
        <p:spPr>
          <a:xfrm>
            <a:off x="1471613" y="763071"/>
            <a:ext cx="2155655" cy="369332"/>
          </a:xfrm>
          <a:prstGeom prst="rect">
            <a:avLst/>
          </a:prstGeom>
        </p:spPr>
        <p:txBody>
          <a:bodyPr wrap="none">
            <a:spAutoFit/>
          </a:bodyPr>
          <a:lstStyle/>
          <a:p>
            <a:r>
              <a:rPr lang="da-DK" b="1" dirty="0">
                <a:solidFill>
                  <a:srgbClr val="DBA785"/>
                </a:solidFill>
                <a:latin typeface="PT Sans" panose="020B0503020203020204" pitchFamily="34" charset="77"/>
                <a:cs typeface="Arial Narrow"/>
              </a:rPr>
              <a:t>De IT-professionelle</a:t>
            </a:r>
            <a:endParaRPr lang="da-DK" b="1" dirty="0">
              <a:solidFill>
                <a:srgbClr val="DBA785"/>
              </a:solidFill>
              <a:latin typeface="PT Sans" panose="020B0503020203020204" pitchFamily="34" charset="77"/>
            </a:endParaRPr>
          </a:p>
        </p:txBody>
      </p:sp>
    </p:spTree>
    <p:extLst>
      <p:ext uri="{BB962C8B-B14F-4D97-AF65-F5344CB8AC3E}">
        <p14:creationId xmlns:p14="http://schemas.microsoft.com/office/powerpoint/2010/main" val="1871279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en-US" dirty="0" err="1"/>
              <a:t>Figur</a:t>
            </a:r>
            <a:r>
              <a:rPr lang="en-US" dirty="0"/>
              <a:t> 6.2: </a:t>
            </a:r>
            <a:r>
              <a:rPr lang="en-US" dirty="0" err="1"/>
              <a:t>Procentfordeling</a:t>
            </a:r>
            <a:r>
              <a:rPr lang="en-US" dirty="0"/>
              <a:t> </a:t>
            </a:r>
            <a:r>
              <a:rPr lang="en-US" dirty="0" err="1"/>
              <a:t>af</a:t>
            </a:r>
            <a:r>
              <a:rPr lang="en-US" dirty="0"/>
              <a:t> </a:t>
            </a:r>
            <a:r>
              <a:rPr lang="en-US" dirty="0" err="1"/>
              <a:t>uddannelsesbaggrund</a:t>
            </a:r>
            <a:r>
              <a:rPr lang="en-US" dirty="0"/>
              <a:t> for </a:t>
            </a:r>
            <a:r>
              <a:rPr lang="en-US" dirty="0" err="1"/>
              <a:t>hver</a:t>
            </a:r>
            <a:r>
              <a:rPr lang="en-US" dirty="0"/>
              <a:t> region. 2019.</a:t>
            </a:r>
            <a:endParaRPr lang="da-DK" dirty="0"/>
          </a:p>
        </p:txBody>
      </p:sp>
      <p:graphicFrame>
        <p:nvGraphicFramePr>
          <p:cNvPr id="7" name="Pladsholder til billede 6">
            <a:extLst>
              <a:ext uri="{FF2B5EF4-FFF2-40B4-BE49-F238E27FC236}">
                <a16:creationId xmlns:a16="http://schemas.microsoft.com/office/drawing/2014/main" id="{4E60EC06-CA07-8442-A65C-05C279A963F2}"/>
              </a:ext>
            </a:extLst>
          </p:cNvPr>
          <p:cNvGraphicFramePr>
            <a:graphicFrameLocks noGrp="1"/>
          </p:cNvGraphicFramePr>
          <p:nvPr>
            <p:ph type="pic" sz="quarter" idx="10"/>
            <p:extLst>
              <p:ext uri="{D42A27DB-BD31-4B8C-83A1-F6EECF244321}">
                <p14:modId xmlns:p14="http://schemas.microsoft.com/office/powerpoint/2010/main" val="1389046191"/>
              </p:ext>
            </p:extLst>
          </p:nvPr>
        </p:nvGraphicFramePr>
        <p:xfrm>
          <a:off x="1471613" y="2179638"/>
          <a:ext cx="6573837" cy="3975100"/>
        </p:xfrm>
        <a:graphic>
          <a:graphicData uri="http://schemas.openxmlformats.org/drawingml/2006/chart">
            <c:chart xmlns:c="http://schemas.openxmlformats.org/drawingml/2006/chart" xmlns:r="http://schemas.openxmlformats.org/officeDocument/2006/relationships" r:id="rId2"/>
          </a:graphicData>
        </a:graphic>
      </p:graphicFrame>
      <p:sp>
        <p:nvSpPr>
          <p:cNvPr id="4" name="Pladsholder til indhold 3"/>
          <p:cNvSpPr>
            <a:spLocks noGrp="1"/>
          </p:cNvSpPr>
          <p:nvPr>
            <p:ph idx="11"/>
          </p:nvPr>
        </p:nvSpPr>
        <p:spPr/>
        <p:txBody>
          <a:bodyPr/>
          <a:lstStyle/>
          <a:p>
            <a:r>
              <a:rPr lang="en-US" dirty="0" err="1"/>
              <a:t>Anm</a:t>
            </a:r>
            <a:r>
              <a:rPr lang="en-US" dirty="0"/>
              <a:t>: </a:t>
            </a:r>
            <a:r>
              <a:rPr lang="en-US" dirty="0" err="1"/>
              <a:t>Søjlerne</a:t>
            </a:r>
            <a:r>
              <a:rPr lang="en-US" dirty="0"/>
              <a:t> summer </a:t>
            </a:r>
            <a:r>
              <a:rPr lang="en-US" dirty="0" err="1"/>
              <a:t>ikke</a:t>
            </a:r>
            <a:r>
              <a:rPr lang="en-US" dirty="0"/>
              <a:t> </a:t>
            </a:r>
            <a:r>
              <a:rPr lang="en-US" dirty="0" err="1"/>
              <a:t>nødvendigvis</a:t>
            </a:r>
            <a:r>
              <a:rPr lang="en-US" dirty="0"/>
              <a:t> </a:t>
            </a:r>
            <a:r>
              <a:rPr lang="en-US" dirty="0" err="1"/>
              <a:t>til</a:t>
            </a:r>
            <a:r>
              <a:rPr lang="en-US" dirty="0"/>
              <a:t> 100 </a:t>
            </a:r>
            <a:r>
              <a:rPr lang="en-US" dirty="0" err="1"/>
              <a:t>procent</a:t>
            </a:r>
            <a:r>
              <a:rPr lang="en-US" dirty="0"/>
              <a:t>, da </a:t>
            </a:r>
            <a:r>
              <a:rPr lang="en-US" dirty="0" err="1"/>
              <a:t>personer</a:t>
            </a:r>
            <a:r>
              <a:rPr lang="en-US" dirty="0"/>
              <a:t> </a:t>
            </a:r>
            <a:r>
              <a:rPr lang="en-US" dirty="0" err="1"/>
              <a:t>uden</a:t>
            </a:r>
            <a:r>
              <a:rPr lang="en-US" dirty="0"/>
              <a:t> </a:t>
            </a:r>
            <a:r>
              <a:rPr lang="en-US" dirty="0" err="1"/>
              <a:t>oplyst</a:t>
            </a:r>
            <a:r>
              <a:rPr lang="en-US" dirty="0"/>
              <a:t> </a:t>
            </a:r>
            <a:r>
              <a:rPr lang="en-US" dirty="0" err="1"/>
              <a:t>uddannelse</a:t>
            </a:r>
            <a:r>
              <a:rPr lang="en-US" dirty="0"/>
              <a:t> </a:t>
            </a:r>
            <a:r>
              <a:rPr lang="en-US" dirty="0" err="1"/>
              <a:t>ikke</a:t>
            </a:r>
            <a:r>
              <a:rPr lang="en-US" dirty="0"/>
              <a:t> </a:t>
            </a:r>
            <a:r>
              <a:rPr lang="en-US" dirty="0" err="1"/>
              <a:t>er</a:t>
            </a:r>
            <a:r>
              <a:rPr lang="en-US" dirty="0"/>
              <a:t> </a:t>
            </a:r>
            <a:r>
              <a:rPr lang="en-US" dirty="0" err="1"/>
              <a:t>taget</a:t>
            </a:r>
            <a:r>
              <a:rPr lang="en-US" dirty="0"/>
              <a:t> med.</a:t>
            </a:r>
          </a:p>
          <a:p>
            <a:r>
              <a:rPr lang="da-DK" noProof="1"/>
              <a:t>Kilde: Egne beregninger på baggrund af Danmarks Statistik</a:t>
            </a:r>
            <a:endParaRPr lang="da-DK" dirty="0"/>
          </a:p>
        </p:txBody>
      </p:sp>
      <p:sp>
        <p:nvSpPr>
          <p:cNvPr id="11" name="Rektangel 10">
            <a:extLst>
              <a:ext uri="{FF2B5EF4-FFF2-40B4-BE49-F238E27FC236}">
                <a16:creationId xmlns:a16="http://schemas.microsoft.com/office/drawing/2014/main" id="{6BE0ECBB-8159-5448-A5CC-429A3E5DABC4}"/>
              </a:ext>
            </a:extLst>
          </p:cNvPr>
          <p:cNvSpPr/>
          <p:nvPr/>
        </p:nvSpPr>
        <p:spPr>
          <a:xfrm>
            <a:off x="1471613" y="763071"/>
            <a:ext cx="1020279" cy="369332"/>
          </a:xfrm>
          <a:prstGeom prst="rect">
            <a:avLst/>
          </a:prstGeom>
        </p:spPr>
        <p:txBody>
          <a:bodyPr wrap="none">
            <a:spAutoFit/>
          </a:bodyPr>
          <a:lstStyle/>
          <a:p>
            <a:r>
              <a:rPr lang="da-DK" b="1" dirty="0">
                <a:solidFill>
                  <a:srgbClr val="DBA785"/>
                </a:solidFill>
                <a:latin typeface="PT Sans" panose="020B0503020203020204" pitchFamily="34" charset="77"/>
                <a:cs typeface="Arial Narrow"/>
              </a:rPr>
              <a:t>Geografi</a:t>
            </a:r>
            <a:endParaRPr lang="da-DK" b="1" dirty="0">
              <a:solidFill>
                <a:srgbClr val="DBA785"/>
              </a:solidFill>
              <a:latin typeface="PT Sans" panose="020B0503020203020204" pitchFamily="34" charset="77"/>
            </a:endParaRPr>
          </a:p>
        </p:txBody>
      </p:sp>
    </p:spTree>
    <p:extLst>
      <p:ext uri="{BB962C8B-B14F-4D97-AF65-F5344CB8AC3E}">
        <p14:creationId xmlns:p14="http://schemas.microsoft.com/office/powerpoint/2010/main" val="2587255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a-DK" noProof="1">
                <a:solidFill>
                  <a:schemeClr val="tx1"/>
                </a:solidFill>
              </a:rPr>
              <a:t>Bilag</a:t>
            </a:r>
          </a:p>
        </p:txBody>
      </p:sp>
      <p:sp>
        <p:nvSpPr>
          <p:cNvPr id="3" name="Pladsholder til tekst 2"/>
          <p:cNvSpPr>
            <a:spLocks noGrp="1"/>
          </p:cNvSpPr>
          <p:nvPr>
            <p:ph type="body" idx="1"/>
          </p:nvPr>
        </p:nvSpPr>
        <p:spPr/>
        <p:txBody>
          <a:bodyPr>
            <a:noAutofit/>
          </a:bodyPr>
          <a:lstStyle/>
          <a:p>
            <a:pPr marL="342900" indent="-342900" algn="l">
              <a:spcAft>
                <a:spcPts val="0"/>
              </a:spcAft>
              <a:buFont typeface="Arial" panose="020B0604020202020204" pitchFamily="34" charset="0"/>
              <a:buChar char="•"/>
            </a:pPr>
            <a:r>
              <a:rPr lang="da-DK" sz="1200" noProof="1">
                <a:solidFill>
                  <a:schemeClr val="tx1"/>
                </a:solidFill>
              </a:rPr>
              <a:t>Litteratur</a:t>
            </a:r>
          </a:p>
          <a:p>
            <a:pPr marL="342900" indent="-342900">
              <a:spcAft>
                <a:spcPts val="0"/>
              </a:spcAft>
              <a:buFont typeface="Arial" panose="020B0604020202020204" pitchFamily="34" charset="0"/>
              <a:buChar char="•"/>
            </a:pPr>
            <a:r>
              <a:rPr lang="da-DK" sz="1200" noProof="1">
                <a:solidFill>
                  <a:schemeClr val="tx1"/>
                </a:solidFill>
              </a:rPr>
              <a:t>IT-professionelles IT-kompetencer </a:t>
            </a:r>
          </a:p>
          <a:p>
            <a:pPr marL="342900" indent="-342900">
              <a:spcAft>
                <a:spcPts val="0"/>
              </a:spcAft>
              <a:buFont typeface="Arial" panose="020B0604020202020204" pitchFamily="34" charset="0"/>
              <a:buChar char="•"/>
            </a:pPr>
            <a:r>
              <a:rPr lang="da-DK" sz="1200" noProof="1">
                <a:solidFill>
                  <a:schemeClr val="tx1"/>
                </a:solidFill>
              </a:rPr>
              <a:t>Kategorisering af IT-uddannelser</a:t>
            </a:r>
          </a:p>
          <a:p>
            <a:pPr marL="342900" indent="-342900" algn="l">
              <a:spcAft>
                <a:spcPts val="0"/>
              </a:spcAft>
              <a:buFont typeface="Arial" panose="020B0604020202020204" pitchFamily="34" charset="0"/>
              <a:buChar char="•"/>
            </a:pPr>
            <a:r>
              <a:rPr lang="da-DK" sz="1200" noProof="1">
                <a:solidFill>
                  <a:schemeClr val="tx1"/>
                </a:solidFill>
              </a:rPr>
              <a:t>Forklaring af jobfunktioner (DISCO) og branchekoder </a:t>
            </a:r>
          </a:p>
          <a:p>
            <a:pPr marL="342900" indent="-342900" algn="l">
              <a:spcAft>
                <a:spcPts val="0"/>
              </a:spcAft>
              <a:buFont typeface="Arial" panose="020B0604020202020204" pitchFamily="34" charset="0"/>
              <a:buChar char="•"/>
            </a:pPr>
            <a:r>
              <a:rPr lang="da-DK" sz="1200" noProof="1">
                <a:solidFill>
                  <a:schemeClr val="tx1"/>
                </a:solidFill>
              </a:rPr>
              <a:t>Forklaring af lønbegreb</a:t>
            </a:r>
          </a:p>
        </p:txBody>
      </p:sp>
    </p:spTree>
    <p:extLst>
      <p:ext uri="{BB962C8B-B14F-4D97-AF65-F5344CB8AC3E}">
        <p14:creationId xmlns:p14="http://schemas.microsoft.com/office/powerpoint/2010/main" val="1365378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l"/>
            <a:r>
              <a:rPr lang="da-DK" noProof="1">
                <a:solidFill>
                  <a:schemeClr val="tx1"/>
                </a:solidFill>
              </a:rPr>
              <a:t>Bilag A: Litteratur</a:t>
            </a:r>
          </a:p>
        </p:txBody>
      </p:sp>
      <p:sp>
        <p:nvSpPr>
          <p:cNvPr id="5" name="Pladsholder til indhold 4"/>
          <p:cNvSpPr>
            <a:spLocks noGrp="1"/>
          </p:cNvSpPr>
          <p:nvPr>
            <p:ph idx="1"/>
          </p:nvPr>
        </p:nvSpPr>
        <p:spPr>
          <a:xfrm>
            <a:off x="1471613" y="2233613"/>
            <a:ext cx="9248775" cy="1148684"/>
          </a:xfrm>
          <a:solidFill>
            <a:schemeClr val="bg1">
              <a:lumMod val="95000"/>
            </a:schemeClr>
          </a:solidFill>
        </p:spPr>
        <p:txBody>
          <a:bodyPr/>
          <a:lstStyle/>
          <a:p>
            <a:r>
              <a:rPr lang="da-DK" sz="1200" noProof="1"/>
              <a:t>Højbjerre Brauer Schultz, Kubix og Alexandra Instituttet (2016): “Virksomheders behov for digitale kompetencer.”</a:t>
            </a:r>
          </a:p>
          <a:p>
            <a:r>
              <a:rPr lang="da-DK" sz="1200" noProof="1"/>
              <a:t>Højbjerre Brauer Schultz, Kubix og Alexandra Instituttet (2016): “Virksomheders behov for digitale kompetencer – bilagsrapport A: Kategorisering af ITK-Kompetencer.“</a:t>
            </a:r>
          </a:p>
        </p:txBody>
      </p:sp>
    </p:spTree>
    <p:extLst>
      <p:ext uri="{BB962C8B-B14F-4D97-AF65-F5344CB8AC3E}">
        <p14:creationId xmlns:p14="http://schemas.microsoft.com/office/powerpoint/2010/main" val="27136236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2800" dirty="0" err="1"/>
              <a:t>Bilag</a:t>
            </a:r>
            <a:r>
              <a:rPr lang="en-US" sz="2800" dirty="0"/>
              <a:t> B: IT-</a:t>
            </a:r>
            <a:r>
              <a:rPr lang="en-US" sz="2800" dirty="0" err="1"/>
              <a:t>professionelle</a:t>
            </a:r>
            <a:r>
              <a:rPr lang="en-US" sz="2800" dirty="0"/>
              <a:t> – </a:t>
            </a:r>
            <a:r>
              <a:rPr lang="en-US" sz="2800" dirty="0" err="1"/>
              <a:t>discokode</a:t>
            </a:r>
            <a:r>
              <a:rPr lang="en-US" sz="2800" dirty="0"/>
              <a:t> </a:t>
            </a:r>
            <a:r>
              <a:rPr lang="en-US" sz="2800" dirty="0" err="1"/>
              <a:t>og</a:t>
            </a:r>
            <a:r>
              <a:rPr lang="en-US" sz="2800" dirty="0"/>
              <a:t> </a:t>
            </a:r>
            <a:r>
              <a:rPr lang="en-US" sz="2800" dirty="0" err="1"/>
              <a:t>navn</a:t>
            </a:r>
            <a:endParaRPr lang="da-DK" sz="2800" dirty="0"/>
          </a:p>
        </p:txBody>
      </p:sp>
      <p:sp>
        <p:nvSpPr>
          <p:cNvPr id="3" name="Pladsholder til indhold 2"/>
          <p:cNvSpPr>
            <a:spLocks noGrp="1"/>
          </p:cNvSpPr>
          <p:nvPr>
            <p:ph idx="1"/>
          </p:nvPr>
        </p:nvSpPr>
        <p:spPr>
          <a:xfrm>
            <a:off x="1471614" y="2060575"/>
            <a:ext cx="4424690" cy="4171260"/>
          </a:xfrm>
          <a:solidFill>
            <a:schemeClr val="bg1">
              <a:lumMod val="95000"/>
            </a:schemeClr>
          </a:solidFill>
        </p:spPr>
        <p:txBody>
          <a:bodyPr>
            <a:normAutofit/>
          </a:bodyPr>
          <a:lstStyle/>
          <a:p>
            <a:pPr marL="0" indent="0">
              <a:spcBef>
                <a:spcPts val="400"/>
              </a:spcBef>
              <a:buNone/>
            </a:pPr>
            <a:r>
              <a:rPr lang="da-DK" sz="1100" dirty="0"/>
              <a:t>133010 Ledelse af hovedaktiviteten inden for informations- og 	kommunikationsteknologi (Business to Business)</a:t>
            </a:r>
          </a:p>
          <a:p>
            <a:pPr marL="0" indent="0">
              <a:spcBef>
                <a:spcPts val="400"/>
              </a:spcBef>
              <a:buNone/>
            </a:pPr>
            <a:r>
              <a:rPr lang="da-DK" sz="1100" dirty="0"/>
              <a:t>133020 Ledelse af intern IT</a:t>
            </a:r>
          </a:p>
          <a:p>
            <a:pPr marL="0" indent="0">
              <a:spcBef>
                <a:spcPts val="400"/>
              </a:spcBef>
              <a:buNone/>
            </a:pPr>
            <a:r>
              <a:rPr lang="da-DK" sz="1100" dirty="0"/>
              <a:t>215200 Ingeniørarbejde inden for elektronik</a:t>
            </a:r>
          </a:p>
          <a:p>
            <a:pPr marL="0" indent="0">
              <a:spcBef>
                <a:spcPts val="400"/>
              </a:spcBef>
              <a:buNone/>
            </a:pPr>
            <a:r>
              <a:rPr lang="da-DK" sz="1100" dirty="0"/>
              <a:t>215300 Ingeniørarbejde inden for telekommunikation</a:t>
            </a:r>
          </a:p>
          <a:p>
            <a:pPr marL="0" indent="0">
              <a:spcBef>
                <a:spcPts val="400"/>
              </a:spcBef>
              <a:buNone/>
            </a:pPr>
            <a:r>
              <a:rPr lang="da-DK" sz="1100" dirty="0"/>
              <a:t>216600 Arbejde med grafisk og multimediedesign</a:t>
            </a:r>
          </a:p>
          <a:p>
            <a:pPr marL="0" indent="0">
              <a:spcBef>
                <a:spcPts val="400"/>
              </a:spcBef>
              <a:buNone/>
            </a:pPr>
            <a:r>
              <a:rPr lang="da-DK" sz="1100" dirty="0"/>
              <a:t>235600 Anden undervisning inden for informationsteknologi</a:t>
            </a:r>
          </a:p>
          <a:p>
            <a:pPr marL="0" indent="0">
              <a:spcBef>
                <a:spcPts val="400"/>
              </a:spcBef>
              <a:buNone/>
            </a:pPr>
            <a:r>
              <a:rPr lang="da-DK" sz="1100" dirty="0"/>
              <a:t>243400 Arbejde inden for salg af informations- og 	kommunikationsteknologi</a:t>
            </a:r>
          </a:p>
          <a:p>
            <a:pPr marL="0" indent="0">
              <a:spcBef>
                <a:spcPts val="400"/>
              </a:spcBef>
              <a:buNone/>
            </a:pPr>
            <a:r>
              <a:rPr lang="da-DK" sz="1100" dirty="0"/>
              <a:t>251110 Arbejde med overordnet IT-arkitektur</a:t>
            </a:r>
          </a:p>
          <a:p>
            <a:pPr marL="0" indent="0">
              <a:spcBef>
                <a:spcPts val="400"/>
              </a:spcBef>
              <a:buNone/>
            </a:pPr>
            <a:r>
              <a:rPr lang="da-DK" sz="1100" dirty="0"/>
              <a:t>251120 Design af IT-systemer og analyse af forretningsprocesser</a:t>
            </a:r>
          </a:p>
          <a:p>
            <a:pPr marL="0" indent="0">
              <a:spcBef>
                <a:spcPts val="400"/>
              </a:spcBef>
              <a:buNone/>
            </a:pPr>
            <a:r>
              <a:rPr lang="da-DK" sz="1100" dirty="0"/>
              <a:t>251210 IT-projektstyring</a:t>
            </a:r>
          </a:p>
          <a:p>
            <a:pPr marL="0" indent="0">
              <a:spcBef>
                <a:spcPts val="400"/>
              </a:spcBef>
              <a:buNone/>
            </a:pPr>
            <a:r>
              <a:rPr lang="da-DK" sz="1100" dirty="0"/>
              <a:t>251220 Rådgivning og programmering inden for softwareudvikling</a:t>
            </a:r>
          </a:p>
          <a:p>
            <a:pPr marL="0" indent="0">
              <a:spcBef>
                <a:spcPts val="400"/>
              </a:spcBef>
              <a:buNone/>
            </a:pPr>
            <a:r>
              <a:rPr lang="da-DK" sz="1100" dirty="0"/>
              <a:t>251300 Web- og multimedieudvikling</a:t>
            </a:r>
          </a:p>
          <a:p>
            <a:pPr marL="0" indent="0">
              <a:spcBef>
                <a:spcPts val="400"/>
              </a:spcBef>
              <a:buNone/>
            </a:pPr>
            <a:r>
              <a:rPr lang="da-DK" sz="1100" dirty="0"/>
              <a:t>251400 Vedligeholdelse og dokumentation af software</a:t>
            </a:r>
          </a:p>
          <a:p>
            <a:pPr marL="0" indent="0">
              <a:spcBef>
                <a:spcPts val="400"/>
              </a:spcBef>
              <a:buNone/>
            </a:pPr>
            <a:r>
              <a:rPr lang="da-DK" sz="1100" dirty="0"/>
              <a:t>251900 Andet arbejde med software, herunder test og kvalitetssikring</a:t>
            </a:r>
          </a:p>
          <a:p>
            <a:pPr marL="0" indent="0">
              <a:spcBef>
                <a:spcPts val="400"/>
              </a:spcBef>
              <a:buNone/>
            </a:pPr>
            <a:r>
              <a:rPr lang="da-DK" sz="1100" dirty="0"/>
              <a:t>252100 Design og administration af databaser</a:t>
            </a:r>
          </a:p>
          <a:p>
            <a:pPr marL="0" indent="0">
              <a:spcBef>
                <a:spcPts val="400"/>
              </a:spcBef>
              <a:buNone/>
            </a:pPr>
            <a:r>
              <a:rPr lang="da-DK" sz="1100" dirty="0"/>
              <a:t>252200 Systemadministration</a:t>
            </a:r>
          </a:p>
          <a:p>
            <a:pPr marL="0" indent="0">
              <a:spcBef>
                <a:spcPts val="400"/>
              </a:spcBef>
              <a:buNone/>
            </a:pPr>
            <a:r>
              <a:rPr lang="da-DK" sz="1100" dirty="0"/>
              <a:t>252300 Arbejde med computernetværk</a:t>
            </a:r>
          </a:p>
          <a:p>
            <a:pPr marL="0" indent="0">
              <a:spcBef>
                <a:spcPts val="400"/>
              </a:spcBef>
              <a:buNone/>
            </a:pPr>
            <a:endParaRPr lang="da-DK" sz="1100" dirty="0"/>
          </a:p>
          <a:p>
            <a:pPr marL="0" indent="0">
              <a:spcBef>
                <a:spcPts val="400"/>
              </a:spcBef>
              <a:buNone/>
            </a:pPr>
            <a:endParaRPr lang="da-DK" sz="1100" dirty="0"/>
          </a:p>
        </p:txBody>
      </p:sp>
      <p:sp>
        <p:nvSpPr>
          <p:cNvPr id="4" name="Pladsholder til indhold 3"/>
          <p:cNvSpPr>
            <a:spLocks noGrp="1"/>
          </p:cNvSpPr>
          <p:nvPr>
            <p:ph idx="10"/>
          </p:nvPr>
        </p:nvSpPr>
        <p:spPr>
          <a:xfrm>
            <a:off x="6295699" y="2060575"/>
            <a:ext cx="4424690" cy="4171260"/>
          </a:xfrm>
          <a:solidFill>
            <a:schemeClr val="bg1">
              <a:lumMod val="95000"/>
            </a:schemeClr>
          </a:solidFill>
        </p:spPr>
        <p:txBody>
          <a:bodyPr/>
          <a:lstStyle/>
          <a:p>
            <a:pPr>
              <a:spcBef>
                <a:spcPts val="400"/>
              </a:spcBef>
            </a:pPr>
            <a:r>
              <a:rPr lang="da-DK" sz="1100" dirty="0"/>
              <a:t>252900 Andet arbejde med databaser og netværk</a:t>
            </a:r>
          </a:p>
          <a:p>
            <a:pPr>
              <a:spcBef>
                <a:spcPts val="400"/>
              </a:spcBef>
            </a:pPr>
            <a:r>
              <a:rPr lang="da-DK" sz="1100" dirty="0"/>
              <a:t>311400 Teknikerarbejde inden for det elektronisk område</a:t>
            </a:r>
          </a:p>
          <a:p>
            <a:pPr>
              <a:spcBef>
                <a:spcPts val="400"/>
              </a:spcBef>
            </a:pPr>
            <a:r>
              <a:rPr lang="da-DK" sz="1100" dirty="0"/>
              <a:t>313900 Andet teknisk kontrolarbejde inden for processtyring</a:t>
            </a:r>
          </a:p>
          <a:p>
            <a:pPr>
              <a:spcBef>
                <a:spcPts val="400"/>
              </a:spcBef>
            </a:pPr>
            <a:r>
              <a:rPr lang="da-DK" sz="1100" dirty="0"/>
              <a:t>321100 Teknikerarbejde inden for brug af medicinsk røntgen- og 	behandlingsudstyr</a:t>
            </a:r>
          </a:p>
          <a:p>
            <a:pPr>
              <a:spcBef>
                <a:spcPts val="400"/>
              </a:spcBef>
            </a:pPr>
            <a:r>
              <a:rPr lang="da-DK" sz="1100" dirty="0"/>
              <a:t>325200 Teknikerarbejde inden for medicinsk registrering og 	sundhedsinformation</a:t>
            </a:r>
          </a:p>
          <a:p>
            <a:pPr>
              <a:spcBef>
                <a:spcPts val="400"/>
              </a:spcBef>
            </a:pPr>
            <a:r>
              <a:rPr lang="da-DK" sz="1100" dirty="0"/>
              <a:t>351100 Driftsteknikerarbejde inden for informations- og 	kommunikationsteknologi</a:t>
            </a:r>
          </a:p>
          <a:p>
            <a:pPr>
              <a:spcBef>
                <a:spcPts val="400"/>
              </a:spcBef>
            </a:pPr>
            <a:r>
              <a:rPr lang="da-DK" sz="1100" dirty="0"/>
              <a:t>351200 Brugersupportarbejde inden for informations- og 	kommunikationsteknologi</a:t>
            </a:r>
          </a:p>
          <a:p>
            <a:pPr>
              <a:spcBef>
                <a:spcPts val="400"/>
              </a:spcBef>
            </a:pPr>
            <a:r>
              <a:rPr lang="da-DK" sz="1100" dirty="0"/>
              <a:t>351300 Netværks- og systemteknikerarbejde inden for informations- 	og kommunikationsteknologi</a:t>
            </a:r>
          </a:p>
          <a:p>
            <a:pPr>
              <a:spcBef>
                <a:spcPts val="400"/>
              </a:spcBef>
            </a:pPr>
            <a:r>
              <a:rPr lang="da-DK" sz="1100" dirty="0"/>
              <a:t>351400 Internetteknikerarbejde</a:t>
            </a:r>
          </a:p>
          <a:p>
            <a:pPr>
              <a:spcBef>
                <a:spcPts val="400"/>
              </a:spcBef>
            </a:pPr>
            <a:r>
              <a:rPr lang="da-DK" sz="1100" dirty="0"/>
              <a:t>352100 Teknikerarbejde inden for audiovisuelle medier</a:t>
            </a:r>
          </a:p>
          <a:p>
            <a:pPr>
              <a:spcBef>
                <a:spcPts val="400"/>
              </a:spcBef>
            </a:pPr>
            <a:r>
              <a:rPr lang="da-DK" sz="1100" dirty="0"/>
              <a:t>352200 Teknikerarbejde inden for telekommunikation</a:t>
            </a:r>
          </a:p>
          <a:p>
            <a:pPr>
              <a:spcBef>
                <a:spcPts val="400"/>
              </a:spcBef>
            </a:pPr>
            <a:r>
              <a:rPr lang="da-DK" sz="1100" dirty="0"/>
              <a:t>742100 Elektronikmekanikerarbejde</a:t>
            </a:r>
          </a:p>
          <a:p>
            <a:pPr>
              <a:spcBef>
                <a:spcPts val="400"/>
              </a:spcBef>
            </a:pPr>
            <a:r>
              <a:rPr lang="da-DK" sz="1100" dirty="0"/>
              <a:t>742200 Installation og service inden for informations- og 	kommunikationsteknologi</a:t>
            </a:r>
          </a:p>
          <a:p>
            <a:pPr>
              <a:spcBef>
                <a:spcPts val="400"/>
              </a:spcBef>
            </a:pPr>
            <a:r>
              <a:rPr lang="da-DK" sz="1100" dirty="0"/>
              <a:t>821200 Monteringsarbejde af elektrisk og elektronisk udstyr</a:t>
            </a:r>
          </a:p>
          <a:p>
            <a:pPr>
              <a:spcBef>
                <a:spcPts val="400"/>
              </a:spcBef>
            </a:pPr>
            <a:endParaRPr lang="da-DK" sz="1100" dirty="0"/>
          </a:p>
        </p:txBody>
      </p:sp>
    </p:spTree>
    <p:extLst>
      <p:ext uri="{BB962C8B-B14F-4D97-AF65-F5344CB8AC3E}">
        <p14:creationId xmlns:p14="http://schemas.microsoft.com/office/powerpoint/2010/main" val="3647402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23864" y="748936"/>
            <a:ext cx="9248775" cy="736873"/>
          </a:xfrm>
        </p:spPr>
        <p:txBody>
          <a:bodyPr/>
          <a:lstStyle/>
          <a:p>
            <a:r>
              <a:rPr lang="da-DK" noProof="1"/>
              <a:t>Bilag C: IT-professionelles IT-kompetencer</a:t>
            </a:r>
          </a:p>
        </p:txBody>
      </p:sp>
      <p:graphicFrame>
        <p:nvGraphicFramePr>
          <p:cNvPr id="7" name="Tabel 6"/>
          <p:cNvGraphicFramePr>
            <a:graphicFrameLocks noGrp="1"/>
          </p:cNvGraphicFramePr>
          <p:nvPr>
            <p:extLst>
              <p:ext uri="{D42A27DB-BD31-4B8C-83A1-F6EECF244321}">
                <p14:modId xmlns:p14="http://schemas.microsoft.com/office/powerpoint/2010/main" val="2745484865"/>
              </p:ext>
            </p:extLst>
          </p:nvPr>
        </p:nvGraphicFramePr>
        <p:xfrm>
          <a:off x="515122" y="1724298"/>
          <a:ext cx="1898605" cy="1142460"/>
        </p:xfrm>
        <a:graphic>
          <a:graphicData uri="http://schemas.openxmlformats.org/drawingml/2006/table">
            <a:tbl>
              <a:tblPr firstRow="1" firstCol="1" bandRow="1">
                <a:tableStyleId>{7E9639D4-E3E2-4D34-9284-5A2195B3D0D7}</a:tableStyleId>
              </a:tblPr>
              <a:tblGrid>
                <a:gridCol w="1898605">
                  <a:extLst>
                    <a:ext uri="{9D8B030D-6E8A-4147-A177-3AD203B41FA5}">
                      <a16:colId xmlns:a16="http://schemas.microsoft.com/office/drawing/2014/main" val="3512415554"/>
                    </a:ext>
                  </a:extLst>
                </a:gridCol>
              </a:tblGrid>
              <a:tr h="214863">
                <a:tc>
                  <a:txBody>
                    <a:bodyPr/>
                    <a:lstStyle/>
                    <a:p>
                      <a:pPr algn="l" fontAlgn="b"/>
                      <a:r>
                        <a:rPr lang="da-DK" sz="1000" b="1" u="none" strike="noStrike" dirty="0" err="1">
                          <a:effectLst/>
                        </a:rPr>
                        <a:t>Manage</a:t>
                      </a:r>
                      <a:r>
                        <a:rPr lang="da-DK" sz="1000" b="1" u="none" strike="noStrike" dirty="0">
                          <a:effectLst/>
                        </a:rPr>
                        <a:t>  (Ledelse)</a:t>
                      </a:r>
                      <a:endParaRPr lang="da-DK" sz="10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72882717"/>
                  </a:ext>
                </a:extLst>
              </a:tr>
              <a:tr h="708245">
                <a:tc>
                  <a:txBody>
                    <a:bodyPr/>
                    <a:lstStyle/>
                    <a:p>
                      <a:pPr algn="l" fontAlgn="b"/>
                      <a:r>
                        <a:rPr lang="da-DK" sz="1000" b="0" u="none" strike="noStrike" dirty="0">
                          <a:effectLst/>
                        </a:rPr>
                        <a:t>133010 Ledelse af hovedaktiviteten inden for informations- og kommunikationsteknologi (Business to Business)</a:t>
                      </a:r>
                      <a:endParaRPr lang="da-DK" sz="10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191782584"/>
                  </a:ext>
                </a:extLst>
              </a:tr>
              <a:tr h="219352">
                <a:tc>
                  <a:txBody>
                    <a:bodyPr/>
                    <a:lstStyle/>
                    <a:p>
                      <a:pPr algn="l" fontAlgn="b"/>
                      <a:r>
                        <a:rPr lang="da-DK" sz="1000" b="0" u="none" strike="noStrike" dirty="0">
                          <a:effectLst/>
                        </a:rPr>
                        <a:t>133020 Ledelse af intern IT</a:t>
                      </a:r>
                      <a:endParaRPr lang="da-DK" sz="10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12446777"/>
                  </a:ext>
                </a:extLst>
              </a:tr>
            </a:tbl>
          </a:graphicData>
        </a:graphic>
      </p:graphicFrame>
      <p:graphicFrame>
        <p:nvGraphicFramePr>
          <p:cNvPr id="8" name="Tabel 7"/>
          <p:cNvGraphicFramePr>
            <a:graphicFrameLocks noGrp="1"/>
          </p:cNvGraphicFramePr>
          <p:nvPr>
            <p:extLst>
              <p:ext uri="{D42A27DB-BD31-4B8C-83A1-F6EECF244321}">
                <p14:modId xmlns:p14="http://schemas.microsoft.com/office/powerpoint/2010/main" val="3482652589"/>
              </p:ext>
            </p:extLst>
          </p:nvPr>
        </p:nvGraphicFramePr>
        <p:xfrm>
          <a:off x="2600235" y="1726883"/>
          <a:ext cx="1893388" cy="2927583"/>
        </p:xfrm>
        <a:graphic>
          <a:graphicData uri="http://schemas.openxmlformats.org/drawingml/2006/table">
            <a:tbl>
              <a:tblPr firstRow="1" firstCol="1" bandRow="1">
                <a:tableStyleId>{7E9639D4-E3E2-4D34-9284-5A2195B3D0D7}</a:tableStyleId>
              </a:tblPr>
              <a:tblGrid>
                <a:gridCol w="1893388">
                  <a:extLst>
                    <a:ext uri="{9D8B030D-6E8A-4147-A177-3AD203B41FA5}">
                      <a16:colId xmlns:a16="http://schemas.microsoft.com/office/drawing/2014/main" val="2601308554"/>
                    </a:ext>
                  </a:extLst>
                </a:gridCol>
              </a:tblGrid>
              <a:tr h="213947">
                <a:tc>
                  <a:txBody>
                    <a:bodyPr/>
                    <a:lstStyle/>
                    <a:p>
                      <a:pPr algn="l" fontAlgn="b"/>
                      <a:r>
                        <a:rPr lang="da-DK" sz="1000" b="1" u="none" strike="noStrike" dirty="0" err="1">
                          <a:effectLst/>
                        </a:rPr>
                        <a:t>Build</a:t>
                      </a:r>
                      <a:r>
                        <a:rPr lang="da-DK" sz="1000" b="1" u="none" strike="noStrike" dirty="0">
                          <a:effectLst/>
                        </a:rPr>
                        <a:t> (Konstruktion)</a:t>
                      </a:r>
                      <a:endParaRPr lang="da-DK" sz="1000" b="1" i="0" u="none" strike="noStrike" dirty="0">
                        <a:solidFill>
                          <a:srgbClr val="000000"/>
                        </a:solidFill>
                        <a:effectLst/>
                        <a:latin typeface="Calibri" panose="020F0502020204030204" pitchFamily="34" charset="0"/>
                      </a:endParaRPr>
                    </a:p>
                  </a:txBody>
                  <a:tcPr marL="4329" marR="4329" marT="4329" marB="0" anchor="b"/>
                </a:tc>
                <a:extLst>
                  <a:ext uri="{0D108BD9-81ED-4DB2-BD59-A6C34878D82A}">
                    <a16:rowId xmlns:a16="http://schemas.microsoft.com/office/drawing/2014/main" val="751882440"/>
                  </a:ext>
                </a:extLst>
              </a:tr>
              <a:tr h="354450">
                <a:tc>
                  <a:txBody>
                    <a:bodyPr/>
                    <a:lstStyle/>
                    <a:p>
                      <a:pPr algn="l" fontAlgn="b"/>
                      <a:r>
                        <a:rPr lang="da-DK" sz="1000" b="0" u="none" strike="noStrike" dirty="0">
                          <a:effectLst/>
                        </a:rPr>
                        <a:t>215200 Ingeniørarbejde inden for elektronik</a:t>
                      </a:r>
                      <a:endParaRPr lang="da-DK" sz="1000" b="0" i="0" u="none" strike="noStrike" dirty="0">
                        <a:solidFill>
                          <a:srgbClr val="000000"/>
                        </a:solidFill>
                        <a:effectLst/>
                        <a:latin typeface="Calibri" panose="020F0502020204030204" pitchFamily="34" charset="0"/>
                      </a:endParaRPr>
                    </a:p>
                  </a:txBody>
                  <a:tcPr marL="4329" marR="4329" marT="4329" marB="0" anchor="b"/>
                </a:tc>
                <a:extLst>
                  <a:ext uri="{0D108BD9-81ED-4DB2-BD59-A6C34878D82A}">
                    <a16:rowId xmlns:a16="http://schemas.microsoft.com/office/drawing/2014/main" val="1526597969"/>
                  </a:ext>
                </a:extLst>
              </a:tr>
              <a:tr h="424700">
                <a:tc>
                  <a:txBody>
                    <a:bodyPr/>
                    <a:lstStyle/>
                    <a:p>
                      <a:pPr algn="l" fontAlgn="b"/>
                      <a:r>
                        <a:rPr lang="da-DK" sz="1000" b="0" u="none" strike="noStrike" dirty="0">
                          <a:effectLst/>
                        </a:rPr>
                        <a:t>215300 Ingeniørarbejde inden for telekommunikation</a:t>
                      </a:r>
                      <a:endParaRPr lang="da-DK" sz="1000" b="0" i="0" u="none" strike="noStrike" dirty="0">
                        <a:solidFill>
                          <a:srgbClr val="000000"/>
                        </a:solidFill>
                        <a:effectLst/>
                        <a:latin typeface="Calibri" panose="020F0502020204030204" pitchFamily="34" charset="0"/>
                      </a:endParaRPr>
                    </a:p>
                  </a:txBody>
                  <a:tcPr marL="4329" marR="4329" marT="4329" marB="0" anchor="b"/>
                </a:tc>
                <a:extLst>
                  <a:ext uri="{0D108BD9-81ED-4DB2-BD59-A6C34878D82A}">
                    <a16:rowId xmlns:a16="http://schemas.microsoft.com/office/drawing/2014/main" val="2711475676"/>
                  </a:ext>
                </a:extLst>
              </a:tr>
              <a:tr h="565203">
                <a:tc>
                  <a:txBody>
                    <a:bodyPr/>
                    <a:lstStyle/>
                    <a:p>
                      <a:pPr algn="l" fontAlgn="b"/>
                      <a:r>
                        <a:rPr lang="da-DK" sz="1000" b="0" u="none" strike="noStrike" dirty="0">
                          <a:effectLst/>
                        </a:rPr>
                        <a:t>251220 Rådgivning og programmering inden for softwareudvikling</a:t>
                      </a:r>
                      <a:endParaRPr lang="da-DK" sz="1000" b="0" i="0" u="none" strike="noStrike" dirty="0">
                        <a:solidFill>
                          <a:srgbClr val="000000"/>
                        </a:solidFill>
                        <a:effectLst/>
                        <a:latin typeface="Calibri" panose="020F0502020204030204" pitchFamily="34" charset="0"/>
                      </a:endParaRPr>
                    </a:p>
                  </a:txBody>
                  <a:tcPr marL="4329" marR="4329" marT="4329" marB="0" anchor="b"/>
                </a:tc>
                <a:extLst>
                  <a:ext uri="{0D108BD9-81ED-4DB2-BD59-A6C34878D82A}">
                    <a16:rowId xmlns:a16="http://schemas.microsoft.com/office/drawing/2014/main" val="256017010"/>
                  </a:ext>
                </a:extLst>
              </a:tr>
              <a:tr h="296332">
                <a:tc>
                  <a:txBody>
                    <a:bodyPr/>
                    <a:lstStyle/>
                    <a:p>
                      <a:pPr algn="l" fontAlgn="b"/>
                      <a:r>
                        <a:rPr lang="da-DK" sz="1000" b="0" u="none" strike="noStrike">
                          <a:effectLst/>
                        </a:rPr>
                        <a:t>251300 Web- og multimedieudvikling</a:t>
                      </a:r>
                      <a:endParaRPr lang="da-DK" sz="1000" b="0" i="0" u="none" strike="noStrike">
                        <a:solidFill>
                          <a:srgbClr val="000000"/>
                        </a:solidFill>
                        <a:effectLst/>
                        <a:latin typeface="Calibri" panose="020F0502020204030204" pitchFamily="34" charset="0"/>
                      </a:endParaRPr>
                    </a:p>
                  </a:txBody>
                  <a:tcPr marL="4329" marR="4329" marT="4329" marB="0" anchor="b"/>
                </a:tc>
                <a:extLst>
                  <a:ext uri="{0D108BD9-81ED-4DB2-BD59-A6C34878D82A}">
                    <a16:rowId xmlns:a16="http://schemas.microsoft.com/office/drawing/2014/main" val="1033056105"/>
                  </a:ext>
                </a:extLst>
              </a:tr>
              <a:tr h="424700">
                <a:tc>
                  <a:txBody>
                    <a:bodyPr/>
                    <a:lstStyle/>
                    <a:p>
                      <a:pPr algn="l" fontAlgn="b"/>
                      <a:r>
                        <a:rPr lang="da-DK" sz="1000" b="0" u="none" strike="noStrike">
                          <a:effectLst/>
                        </a:rPr>
                        <a:t>251400 Vedligeholdelse og dokumentation af software</a:t>
                      </a:r>
                      <a:endParaRPr lang="da-DK" sz="1000" b="0" i="0" u="none" strike="noStrike">
                        <a:solidFill>
                          <a:srgbClr val="000000"/>
                        </a:solidFill>
                        <a:effectLst/>
                        <a:latin typeface="Calibri" panose="020F0502020204030204" pitchFamily="34" charset="0"/>
                      </a:endParaRPr>
                    </a:p>
                  </a:txBody>
                  <a:tcPr marL="4329" marR="4329" marT="4329" marB="0" anchor="b"/>
                </a:tc>
                <a:extLst>
                  <a:ext uri="{0D108BD9-81ED-4DB2-BD59-A6C34878D82A}">
                    <a16:rowId xmlns:a16="http://schemas.microsoft.com/office/drawing/2014/main" val="3086105643"/>
                  </a:ext>
                </a:extLst>
              </a:tr>
              <a:tr h="635454">
                <a:tc>
                  <a:txBody>
                    <a:bodyPr/>
                    <a:lstStyle/>
                    <a:p>
                      <a:pPr algn="l" fontAlgn="b"/>
                      <a:r>
                        <a:rPr lang="da-DK" sz="1000" b="0" u="none" strike="noStrike" dirty="0">
                          <a:effectLst/>
                        </a:rPr>
                        <a:t>251900 Andet arbejde med software, herunder test og kvalitetssikring</a:t>
                      </a:r>
                      <a:endParaRPr lang="da-DK" sz="1000" b="0" i="0" u="none" strike="noStrike" dirty="0">
                        <a:solidFill>
                          <a:srgbClr val="000000"/>
                        </a:solidFill>
                        <a:effectLst/>
                        <a:latin typeface="Calibri" panose="020F0502020204030204" pitchFamily="34" charset="0"/>
                      </a:endParaRPr>
                    </a:p>
                  </a:txBody>
                  <a:tcPr marL="4329" marR="4329" marT="4329" marB="0" anchor="b"/>
                </a:tc>
                <a:extLst>
                  <a:ext uri="{0D108BD9-81ED-4DB2-BD59-A6C34878D82A}">
                    <a16:rowId xmlns:a16="http://schemas.microsoft.com/office/drawing/2014/main" val="4170728372"/>
                  </a:ext>
                </a:extLst>
              </a:tr>
            </a:tbl>
          </a:graphicData>
        </a:graphic>
      </p:graphicFrame>
      <p:graphicFrame>
        <p:nvGraphicFramePr>
          <p:cNvPr id="9" name="Tabel 8"/>
          <p:cNvGraphicFramePr>
            <a:graphicFrameLocks noGrp="1"/>
          </p:cNvGraphicFramePr>
          <p:nvPr>
            <p:extLst>
              <p:ext uri="{D42A27DB-BD31-4B8C-83A1-F6EECF244321}">
                <p14:modId xmlns:p14="http://schemas.microsoft.com/office/powerpoint/2010/main" val="4236204164"/>
              </p:ext>
            </p:extLst>
          </p:nvPr>
        </p:nvGraphicFramePr>
        <p:xfrm>
          <a:off x="4720047" y="1726883"/>
          <a:ext cx="1725748" cy="1939426"/>
        </p:xfrm>
        <a:graphic>
          <a:graphicData uri="http://schemas.openxmlformats.org/drawingml/2006/table">
            <a:tbl>
              <a:tblPr firstRow="1" firstCol="1" bandRow="1">
                <a:tableStyleId>{7E9639D4-E3E2-4D34-9284-5A2195B3D0D7}</a:tableStyleId>
              </a:tblPr>
              <a:tblGrid>
                <a:gridCol w="1725748">
                  <a:extLst>
                    <a:ext uri="{9D8B030D-6E8A-4147-A177-3AD203B41FA5}">
                      <a16:colId xmlns:a16="http://schemas.microsoft.com/office/drawing/2014/main" val="3921870911"/>
                    </a:ext>
                  </a:extLst>
                </a:gridCol>
              </a:tblGrid>
              <a:tr h="347220">
                <a:tc>
                  <a:txBody>
                    <a:bodyPr/>
                    <a:lstStyle/>
                    <a:p>
                      <a:pPr algn="l" fontAlgn="b"/>
                      <a:r>
                        <a:rPr lang="da-DK" sz="1000" b="1" u="none" strike="noStrike" dirty="0" err="1">
                          <a:effectLst/>
                        </a:rPr>
                        <a:t>Enable</a:t>
                      </a:r>
                      <a:r>
                        <a:rPr lang="da-DK" sz="1000" b="1" u="none" strike="noStrike" dirty="0">
                          <a:effectLst/>
                        </a:rPr>
                        <a:t> (Organisatorisk implementering)</a:t>
                      </a:r>
                      <a:endParaRPr lang="da-DK" sz="1000" b="1" i="0" u="none" strike="noStrike" dirty="0">
                        <a:solidFill>
                          <a:srgbClr val="000000"/>
                        </a:solidFill>
                        <a:effectLst/>
                        <a:latin typeface="Calibri" panose="020F0502020204030204" pitchFamily="34" charset="0"/>
                      </a:endParaRPr>
                    </a:p>
                  </a:txBody>
                  <a:tcPr marL="6347" marR="6347" marT="6347" marB="0" anchor="b"/>
                </a:tc>
                <a:extLst>
                  <a:ext uri="{0D108BD9-81ED-4DB2-BD59-A6C34878D82A}">
                    <a16:rowId xmlns:a16="http://schemas.microsoft.com/office/drawing/2014/main" val="2585690702"/>
                  </a:ext>
                </a:extLst>
              </a:tr>
              <a:tr h="416038">
                <a:tc>
                  <a:txBody>
                    <a:bodyPr/>
                    <a:lstStyle/>
                    <a:p>
                      <a:pPr algn="l" fontAlgn="b"/>
                      <a:r>
                        <a:rPr lang="da-DK" sz="1000" b="0" u="none" strike="noStrike" dirty="0">
                          <a:effectLst/>
                        </a:rPr>
                        <a:t>216600 Arbejde med grafisk og multimediedesign</a:t>
                      </a:r>
                      <a:endParaRPr lang="da-DK" sz="1000" b="0" i="0" u="none" strike="noStrike" dirty="0">
                        <a:solidFill>
                          <a:srgbClr val="000000"/>
                        </a:solidFill>
                        <a:effectLst/>
                        <a:latin typeface="Calibri" panose="020F0502020204030204" pitchFamily="34" charset="0"/>
                      </a:endParaRPr>
                    </a:p>
                  </a:txBody>
                  <a:tcPr marL="6347" marR="6347" marT="6347" marB="0" anchor="b"/>
                </a:tc>
                <a:extLst>
                  <a:ext uri="{0D108BD9-81ED-4DB2-BD59-A6C34878D82A}">
                    <a16:rowId xmlns:a16="http://schemas.microsoft.com/office/drawing/2014/main" val="1467630061"/>
                  </a:ext>
                </a:extLst>
              </a:tr>
              <a:tr h="553675">
                <a:tc>
                  <a:txBody>
                    <a:bodyPr/>
                    <a:lstStyle/>
                    <a:p>
                      <a:pPr algn="l" fontAlgn="b"/>
                      <a:r>
                        <a:rPr lang="da-DK" sz="1000" b="0" u="none" strike="noStrike">
                          <a:effectLst/>
                        </a:rPr>
                        <a:t>235600 Anden undervisning inden for informationsteknologi</a:t>
                      </a:r>
                      <a:endParaRPr lang="da-DK" sz="1000" b="0" i="0" u="none" strike="noStrike">
                        <a:solidFill>
                          <a:srgbClr val="000000"/>
                        </a:solidFill>
                        <a:effectLst/>
                        <a:latin typeface="Calibri" panose="020F0502020204030204" pitchFamily="34" charset="0"/>
                      </a:endParaRPr>
                    </a:p>
                  </a:txBody>
                  <a:tcPr marL="6347" marR="6347" marT="6347" marB="0" anchor="b"/>
                </a:tc>
                <a:extLst>
                  <a:ext uri="{0D108BD9-81ED-4DB2-BD59-A6C34878D82A}">
                    <a16:rowId xmlns:a16="http://schemas.microsoft.com/office/drawing/2014/main" val="506433212"/>
                  </a:ext>
                </a:extLst>
              </a:tr>
              <a:tr h="622493">
                <a:tc>
                  <a:txBody>
                    <a:bodyPr/>
                    <a:lstStyle/>
                    <a:p>
                      <a:pPr algn="l" fontAlgn="b"/>
                      <a:r>
                        <a:rPr lang="da-DK" sz="1000" b="0" u="none" strike="noStrike" dirty="0">
                          <a:effectLst/>
                        </a:rPr>
                        <a:t>243400 Arbejde inden for salg af informations- og kommunikationsteknologi</a:t>
                      </a:r>
                      <a:endParaRPr lang="da-DK" sz="1000" b="0" i="0" u="none" strike="noStrike" dirty="0">
                        <a:solidFill>
                          <a:srgbClr val="000000"/>
                        </a:solidFill>
                        <a:effectLst/>
                        <a:latin typeface="Calibri" panose="020F0502020204030204" pitchFamily="34" charset="0"/>
                      </a:endParaRPr>
                    </a:p>
                  </a:txBody>
                  <a:tcPr marL="6347" marR="6347" marT="6347" marB="0" anchor="b"/>
                </a:tc>
                <a:extLst>
                  <a:ext uri="{0D108BD9-81ED-4DB2-BD59-A6C34878D82A}">
                    <a16:rowId xmlns:a16="http://schemas.microsoft.com/office/drawing/2014/main" val="1968869374"/>
                  </a:ext>
                </a:extLst>
              </a:tr>
            </a:tbl>
          </a:graphicData>
        </a:graphic>
      </p:graphicFrame>
      <p:graphicFrame>
        <p:nvGraphicFramePr>
          <p:cNvPr id="10" name="Tabel 9"/>
          <p:cNvGraphicFramePr>
            <a:graphicFrameLocks noGrp="1"/>
          </p:cNvGraphicFramePr>
          <p:nvPr>
            <p:extLst>
              <p:ext uri="{D42A27DB-BD31-4B8C-83A1-F6EECF244321}">
                <p14:modId xmlns:p14="http://schemas.microsoft.com/office/powerpoint/2010/main" val="1828414458"/>
              </p:ext>
            </p:extLst>
          </p:nvPr>
        </p:nvGraphicFramePr>
        <p:xfrm>
          <a:off x="6672219" y="1723209"/>
          <a:ext cx="1574798" cy="1525087"/>
        </p:xfrm>
        <a:graphic>
          <a:graphicData uri="http://schemas.openxmlformats.org/drawingml/2006/table">
            <a:tbl>
              <a:tblPr firstRow="1" firstCol="1" bandRow="1">
                <a:tableStyleId>{7E9639D4-E3E2-4D34-9284-5A2195B3D0D7}</a:tableStyleId>
              </a:tblPr>
              <a:tblGrid>
                <a:gridCol w="1574798">
                  <a:extLst>
                    <a:ext uri="{9D8B030D-6E8A-4147-A177-3AD203B41FA5}">
                      <a16:colId xmlns:a16="http://schemas.microsoft.com/office/drawing/2014/main" val="2192619806"/>
                    </a:ext>
                  </a:extLst>
                </a:gridCol>
              </a:tblGrid>
              <a:tr h="214547">
                <a:tc>
                  <a:txBody>
                    <a:bodyPr/>
                    <a:lstStyle/>
                    <a:p>
                      <a:pPr algn="l" fontAlgn="b"/>
                      <a:r>
                        <a:rPr lang="da-DK" sz="1000" b="1" u="none" strike="noStrike" dirty="0">
                          <a:effectLst/>
                        </a:rPr>
                        <a:t>Plan (Planlægning og design)</a:t>
                      </a:r>
                      <a:endParaRPr lang="da-DK" sz="10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816860727"/>
                  </a:ext>
                </a:extLst>
              </a:tr>
              <a:tr h="426446">
                <a:tc>
                  <a:txBody>
                    <a:bodyPr/>
                    <a:lstStyle/>
                    <a:p>
                      <a:pPr algn="l" fontAlgn="b"/>
                      <a:r>
                        <a:rPr lang="da-DK" sz="1000" b="0" u="none" strike="noStrike" dirty="0">
                          <a:effectLst/>
                        </a:rPr>
                        <a:t>251110 Arbejde med overordnet IT-arkitektur</a:t>
                      </a:r>
                      <a:endParaRPr lang="da-DK" sz="10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595421463"/>
                  </a:ext>
                </a:extLst>
              </a:tr>
              <a:tr h="634468">
                <a:tc>
                  <a:txBody>
                    <a:bodyPr/>
                    <a:lstStyle/>
                    <a:p>
                      <a:pPr algn="l" fontAlgn="b"/>
                      <a:r>
                        <a:rPr lang="da-DK" sz="1000" b="0" u="none" strike="noStrike">
                          <a:effectLst/>
                        </a:rPr>
                        <a:t>251120 Design af IT-systemer og analyse af forretningsprocesser</a:t>
                      </a:r>
                      <a:endParaRPr lang="da-DK" sz="10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840485684"/>
                  </a:ext>
                </a:extLst>
              </a:tr>
              <a:tr h="249626">
                <a:tc>
                  <a:txBody>
                    <a:bodyPr/>
                    <a:lstStyle/>
                    <a:p>
                      <a:pPr algn="l" fontAlgn="b"/>
                      <a:r>
                        <a:rPr lang="da-DK" sz="1000" b="0" u="none" strike="noStrike" dirty="0">
                          <a:effectLst/>
                        </a:rPr>
                        <a:t>251210 IT-projektstyring</a:t>
                      </a:r>
                      <a:endParaRPr lang="da-DK" sz="10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106800752"/>
                  </a:ext>
                </a:extLst>
              </a:tr>
            </a:tbl>
          </a:graphicData>
        </a:graphic>
      </p:graphicFrame>
      <p:graphicFrame>
        <p:nvGraphicFramePr>
          <p:cNvPr id="11" name="Tabel 10"/>
          <p:cNvGraphicFramePr>
            <a:graphicFrameLocks noGrp="1"/>
          </p:cNvGraphicFramePr>
          <p:nvPr>
            <p:extLst>
              <p:ext uri="{D42A27DB-BD31-4B8C-83A1-F6EECF244321}">
                <p14:modId xmlns:p14="http://schemas.microsoft.com/office/powerpoint/2010/main" val="455377720"/>
              </p:ext>
            </p:extLst>
          </p:nvPr>
        </p:nvGraphicFramePr>
        <p:xfrm>
          <a:off x="8473441" y="1723209"/>
          <a:ext cx="3084287" cy="4381503"/>
        </p:xfrm>
        <a:graphic>
          <a:graphicData uri="http://schemas.openxmlformats.org/drawingml/2006/table">
            <a:tbl>
              <a:tblPr firstRow="1" firstCol="1" bandRow="1">
                <a:tableStyleId>{7E9639D4-E3E2-4D34-9284-5A2195B3D0D7}</a:tableStyleId>
              </a:tblPr>
              <a:tblGrid>
                <a:gridCol w="3084287">
                  <a:extLst>
                    <a:ext uri="{9D8B030D-6E8A-4147-A177-3AD203B41FA5}">
                      <a16:colId xmlns:a16="http://schemas.microsoft.com/office/drawing/2014/main" val="3387714383"/>
                    </a:ext>
                  </a:extLst>
                </a:gridCol>
              </a:tblGrid>
              <a:tr h="158680">
                <a:tc>
                  <a:txBody>
                    <a:bodyPr/>
                    <a:lstStyle/>
                    <a:p>
                      <a:pPr algn="l" fontAlgn="b"/>
                      <a:r>
                        <a:rPr lang="da-DK" sz="1000" b="1" u="none" strike="noStrike" dirty="0">
                          <a:effectLst/>
                        </a:rPr>
                        <a:t>Run (Drift og support)</a:t>
                      </a:r>
                      <a:endParaRPr lang="da-DK" sz="1000" b="1" i="0" u="none" strike="noStrike" dirty="0">
                        <a:solidFill>
                          <a:srgbClr val="000000"/>
                        </a:solidFill>
                        <a:effectLst/>
                        <a:latin typeface="Calibri" panose="020F0502020204030204" pitchFamily="34" charset="0"/>
                      </a:endParaRPr>
                    </a:p>
                  </a:txBody>
                  <a:tcPr marL="1367" marR="1367" marT="1367" marB="0" anchor="b"/>
                </a:tc>
                <a:extLst>
                  <a:ext uri="{0D108BD9-81ED-4DB2-BD59-A6C34878D82A}">
                    <a16:rowId xmlns:a16="http://schemas.microsoft.com/office/drawing/2014/main" val="3034217146"/>
                  </a:ext>
                </a:extLst>
              </a:tr>
              <a:tr h="158680">
                <a:tc>
                  <a:txBody>
                    <a:bodyPr/>
                    <a:lstStyle/>
                    <a:p>
                      <a:pPr algn="l" fontAlgn="b"/>
                      <a:r>
                        <a:rPr lang="da-DK" sz="1000" b="0" u="none" strike="noStrike" dirty="0">
                          <a:effectLst/>
                        </a:rPr>
                        <a:t>252100 Design og administration af databaser</a:t>
                      </a:r>
                      <a:endParaRPr lang="da-DK" sz="1000" b="0" i="0" u="none" strike="noStrike" dirty="0">
                        <a:solidFill>
                          <a:srgbClr val="000000"/>
                        </a:solidFill>
                        <a:effectLst/>
                        <a:latin typeface="Calibri" panose="020F0502020204030204" pitchFamily="34" charset="0"/>
                      </a:endParaRPr>
                    </a:p>
                  </a:txBody>
                  <a:tcPr marL="1367" marR="1367" marT="1367" marB="0" anchor="b"/>
                </a:tc>
                <a:extLst>
                  <a:ext uri="{0D108BD9-81ED-4DB2-BD59-A6C34878D82A}">
                    <a16:rowId xmlns:a16="http://schemas.microsoft.com/office/drawing/2014/main" val="78697822"/>
                  </a:ext>
                </a:extLst>
              </a:tr>
              <a:tr h="158680">
                <a:tc>
                  <a:txBody>
                    <a:bodyPr/>
                    <a:lstStyle/>
                    <a:p>
                      <a:pPr algn="l" fontAlgn="b"/>
                      <a:r>
                        <a:rPr lang="da-DK" sz="1000" b="0" u="none" strike="noStrike">
                          <a:effectLst/>
                        </a:rPr>
                        <a:t>252200 Systemadministration</a:t>
                      </a:r>
                      <a:endParaRPr lang="da-DK" sz="1000" b="0" i="0" u="none" strike="noStrike">
                        <a:solidFill>
                          <a:srgbClr val="000000"/>
                        </a:solidFill>
                        <a:effectLst/>
                        <a:latin typeface="Calibri" panose="020F0502020204030204" pitchFamily="34" charset="0"/>
                      </a:endParaRPr>
                    </a:p>
                  </a:txBody>
                  <a:tcPr marL="1367" marR="1367" marT="1367" marB="0" anchor="b"/>
                </a:tc>
                <a:extLst>
                  <a:ext uri="{0D108BD9-81ED-4DB2-BD59-A6C34878D82A}">
                    <a16:rowId xmlns:a16="http://schemas.microsoft.com/office/drawing/2014/main" val="580658005"/>
                  </a:ext>
                </a:extLst>
              </a:tr>
              <a:tr h="158680">
                <a:tc>
                  <a:txBody>
                    <a:bodyPr/>
                    <a:lstStyle/>
                    <a:p>
                      <a:pPr algn="l" fontAlgn="b"/>
                      <a:r>
                        <a:rPr lang="da-DK" sz="1000" b="0" u="none" strike="noStrike">
                          <a:effectLst/>
                        </a:rPr>
                        <a:t>252300 Arbejde med computernetværk</a:t>
                      </a:r>
                      <a:endParaRPr lang="da-DK" sz="1000" b="0" i="0" u="none" strike="noStrike">
                        <a:solidFill>
                          <a:srgbClr val="000000"/>
                        </a:solidFill>
                        <a:effectLst/>
                        <a:latin typeface="Calibri" panose="020F0502020204030204" pitchFamily="34" charset="0"/>
                      </a:endParaRPr>
                    </a:p>
                  </a:txBody>
                  <a:tcPr marL="1367" marR="1367" marT="1367" marB="0" anchor="b"/>
                </a:tc>
                <a:extLst>
                  <a:ext uri="{0D108BD9-81ED-4DB2-BD59-A6C34878D82A}">
                    <a16:rowId xmlns:a16="http://schemas.microsoft.com/office/drawing/2014/main" val="1680754722"/>
                  </a:ext>
                </a:extLst>
              </a:tr>
              <a:tr h="218721">
                <a:tc>
                  <a:txBody>
                    <a:bodyPr/>
                    <a:lstStyle/>
                    <a:p>
                      <a:pPr algn="l" fontAlgn="b"/>
                      <a:r>
                        <a:rPr lang="da-DK" sz="1000" b="0" u="none" strike="noStrike">
                          <a:effectLst/>
                        </a:rPr>
                        <a:t>252900 Andet arbejde med databaser og netværk</a:t>
                      </a:r>
                      <a:endParaRPr lang="da-DK" sz="1000" b="0" i="0" u="none" strike="noStrike">
                        <a:solidFill>
                          <a:srgbClr val="000000"/>
                        </a:solidFill>
                        <a:effectLst/>
                        <a:latin typeface="Calibri" panose="020F0502020204030204" pitchFamily="34" charset="0"/>
                      </a:endParaRPr>
                    </a:p>
                  </a:txBody>
                  <a:tcPr marL="1367" marR="1367" marT="1367" marB="0" anchor="b"/>
                </a:tc>
                <a:extLst>
                  <a:ext uri="{0D108BD9-81ED-4DB2-BD59-A6C34878D82A}">
                    <a16:rowId xmlns:a16="http://schemas.microsoft.com/office/drawing/2014/main" val="3204059234"/>
                  </a:ext>
                </a:extLst>
              </a:tr>
              <a:tr h="218721">
                <a:tc>
                  <a:txBody>
                    <a:bodyPr/>
                    <a:lstStyle/>
                    <a:p>
                      <a:pPr algn="l" fontAlgn="b"/>
                      <a:r>
                        <a:rPr lang="da-DK" sz="1000" b="0" u="none" strike="noStrike" dirty="0">
                          <a:effectLst/>
                        </a:rPr>
                        <a:t>311400 Teknikerarbejde inden for det elektronisk område</a:t>
                      </a:r>
                      <a:endParaRPr lang="da-DK" sz="1000" b="0" i="0" u="none" strike="noStrike" dirty="0">
                        <a:solidFill>
                          <a:srgbClr val="000000"/>
                        </a:solidFill>
                        <a:effectLst/>
                        <a:latin typeface="Calibri" panose="020F0502020204030204" pitchFamily="34" charset="0"/>
                      </a:endParaRPr>
                    </a:p>
                  </a:txBody>
                  <a:tcPr marL="1367" marR="1367" marT="1367" marB="0" anchor="b"/>
                </a:tc>
                <a:extLst>
                  <a:ext uri="{0D108BD9-81ED-4DB2-BD59-A6C34878D82A}">
                    <a16:rowId xmlns:a16="http://schemas.microsoft.com/office/drawing/2014/main" val="823085392"/>
                  </a:ext>
                </a:extLst>
              </a:tr>
              <a:tr h="315949">
                <a:tc>
                  <a:txBody>
                    <a:bodyPr/>
                    <a:lstStyle/>
                    <a:p>
                      <a:pPr algn="l" fontAlgn="b"/>
                      <a:r>
                        <a:rPr lang="da-DK" sz="1000" b="0" u="none" strike="noStrike">
                          <a:effectLst/>
                        </a:rPr>
                        <a:t>313900 Andet teknisk kontrolarbejde inden for processtyring</a:t>
                      </a:r>
                      <a:endParaRPr lang="da-DK" sz="1000" b="0" i="0" u="none" strike="noStrike">
                        <a:solidFill>
                          <a:srgbClr val="000000"/>
                        </a:solidFill>
                        <a:effectLst/>
                        <a:latin typeface="Calibri" panose="020F0502020204030204" pitchFamily="34" charset="0"/>
                      </a:endParaRPr>
                    </a:p>
                  </a:txBody>
                  <a:tcPr marL="1367" marR="1367" marT="1367" marB="0" anchor="b"/>
                </a:tc>
                <a:extLst>
                  <a:ext uri="{0D108BD9-81ED-4DB2-BD59-A6C34878D82A}">
                    <a16:rowId xmlns:a16="http://schemas.microsoft.com/office/drawing/2014/main" val="3004386156"/>
                  </a:ext>
                </a:extLst>
              </a:tr>
              <a:tr h="315949">
                <a:tc>
                  <a:txBody>
                    <a:bodyPr/>
                    <a:lstStyle/>
                    <a:p>
                      <a:pPr algn="l" fontAlgn="b"/>
                      <a:r>
                        <a:rPr lang="da-DK" sz="1000" b="0" u="none" strike="noStrike">
                          <a:effectLst/>
                        </a:rPr>
                        <a:t>321100 Teknikerarbejde inden for brug af medicinsk røntgen- og behandlingsudstyr</a:t>
                      </a:r>
                      <a:endParaRPr lang="da-DK" sz="1000" b="0" i="0" u="none" strike="noStrike">
                        <a:solidFill>
                          <a:srgbClr val="000000"/>
                        </a:solidFill>
                        <a:effectLst/>
                        <a:latin typeface="Calibri" panose="020F0502020204030204" pitchFamily="34" charset="0"/>
                      </a:endParaRPr>
                    </a:p>
                  </a:txBody>
                  <a:tcPr marL="1367" marR="1367" marT="1367" marB="0" anchor="b"/>
                </a:tc>
                <a:extLst>
                  <a:ext uri="{0D108BD9-81ED-4DB2-BD59-A6C34878D82A}">
                    <a16:rowId xmlns:a16="http://schemas.microsoft.com/office/drawing/2014/main" val="2733414575"/>
                  </a:ext>
                </a:extLst>
              </a:tr>
              <a:tr h="315949">
                <a:tc>
                  <a:txBody>
                    <a:bodyPr/>
                    <a:lstStyle/>
                    <a:p>
                      <a:pPr algn="l" fontAlgn="b"/>
                      <a:r>
                        <a:rPr lang="da-DK" sz="1000" b="0" u="none" strike="noStrike" dirty="0">
                          <a:effectLst/>
                        </a:rPr>
                        <a:t>325200 Teknikerarbejde inden for medicinsk registrering og sundhedsinformation</a:t>
                      </a:r>
                      <a:endParaRPr lang="da-DK" sz="1000" b="0" i="0" u="none" strike="noStrike" dirty="0">
                        <a:solidFill>
                          <a:srgbClr val="000000"/>
                        </a:solidFill>
                        <a:effectLst/>
                        <a:latin typeface="Calibri" panose="020F0502020204030204" pitchFamily="34" charset="0"/>
                      </a:endParaRPr>
                    </a:p>
                  </a:txBody>
                  <a:tcPr marL="1367" marR="1367" marT="1367" marB="0" anchor="b"/>
                </a:tc>
                <a:extLst>
                  <a:ext uri="{0D108BD9-81ED-4DB2-BD59-A6C34878D82A}">
                    <a16:rowId xmlns:a16="http://schemas.microsoft.com/office/drawing/2014/main" val="1522208659"/>
                  </a:ext>
                </a:extLst>
              </a:tr>
              <a:tr h="315949">
                <a:tc>
                  <a:txBody>
                    <a:bodyPr/>
                    <a:lstStyle/>
                    <a:p>
                      <a:pPr algn="l" fontAlgn="b"/>
                      <a:r>
                        <a:rPr lang="da-DK" sz="1000" b="0" u="none" strike="noStrike">
                          <a:effectLst/>
                        </a:rPr>
                        <a:t>351100 Driftsteknikerarbejde inden for informations- og kommunikationsteknologi</a:t>
                      </a:r>
                      <a:endParaRPr lang="da-DK" sz="1000" b="0" i="0" u="none" strike="noStrike">
                        <a:solidFill>
                          <a:srgbClr val="000000"/>
                        </a:solidFill>
                        <a:effectLst/>
                        <a:latin typeface="Calibri" panose="020F0502020204030204" pitchFamily="34" charset="0"/>
                      </a:endParaRPr>
                    </a:p>
                  </a:txBody>
                  <a:tcPr marL="1367" marR="1367" marT="1367" marB="0" anchor="b"/>
                </a:tc>
                <a:extLst>
                  <a:ext uri="{0D108BD9-81ED-4DB2-BD59-A6C34878D82A}">
                    <a16:rowId xmlns:a16="http://schemas.microsoft.com/office/drawing/2014/main" val="101119199"/>
                  </a:ext>
                </a:extLst>
              </a:tr>
              <a:tr h="315949">
                <a:tc>
                  <a:txBody>
                    <a:bodyPr/>
                    <a:lstStyle/>
                    <a:p>
                      <a:pPr algn="l" fontAlgn="b"/>
                      <a:r>
                        <a:rPr lang="da-DK" sz="1000" b="0" u="none" strike="noStrike">
                          <a:effectLst/>
                        </a:rPr>
                        <a:t>351200 Brugersupportarbejde inden for informations- og kommunikationsteknologi</a:t>
                      </a:r>
                      <a:endParaRPr lang="da-DK" sz="1000" b="0" i="0" u="none" strike="noStrike">
                        <a:solidFill>
                          <a:srgbClr val="000000"/>
                        </a:solidFill>
                        <a:effectLst/>
                        <a:latin typeface="Calibri" panose="020F0502020204030204" pitchFamily="34" charset="0"/>
                      </a:endParaRPr>
                    </a:p>
                  </a:txBody>
                  <a:tcPr marL="1367" marR="1367" marT="1367" marB="0" anchor="b"/>
                </a:tc>
                <a:extLst>
                  <a:ext uri="{0D108BD9-81ED-4DB2-BD59-A6C34878D82A}">
                    <a16:rowId xmlns:a16="http://schemas.microsoft.com/office/drawing/2014/main" val="3210685560"/>
                  </a:ext>
                </a:extLst>
              </a:tr>
              <a:tr h="373941">
                <a:tc>
                  <a:txBody>
                    <a:bodyPr/>
                    <a:lstStyle/>
                    <a:p>
                      <a:pPr algn="l" fontAlgn="b"/>
                      <a:r>
                        <a:rPr lang="da-DK" sz="1000" b="0" u="none" strike="noStrike">
                          <a:effectLst/>
                        </a:rPr>
                        <a:t>351300 Netværks- og systemteknikerarbejde inden for informations- og kommunikationsteknologi</a:t>
                      </a:r>
                      <a:endParaRPr lang="da-DK" sz="1000" b="0" i="0" u="none" strike="noStrike">
                        <a:solidFill>
                          <a:srgbClr val="000000"/>
                        </a:solidFill>
                        <a:effectLst/>
                        <a:latin typeface="Calibri" panose="020F0502020204030204" pitchFamily="34" charset="0"/>
                      </a:endParaRPr>
                    </a:p>
                  </a:txBody>
                  <a:tcPr marL="1367" marR="1367" marT="1367" marB="0" anchor="b"/>
                </a:tc>
                <a:extLst>
                  <a:ext uri="{0D108BD9-81ED-4DB2-BD59-A6C34878D82A}">
                    <a16:rowId xmlns:a16="http://schemas.microsoft.com/office/drawing/2014/main" val="1252081261"/>
                  </a:ext>
                </a:extLst>
              </a:tr>
              <a:tr h="158680">
                <a:tc>
                  <a:txBody>
                    <a:bodyPr/>
                    <a:lstStyle/>
                    <a:p>
                      <a:pPr algn="l" fontAlgn="b"/>
                      <a:r>
                        <a:rPr lang="da-DK" sz="1000" b="0" u="none" strike="noStrike">
                          <a:effectLst/>
                        </a:rPr>
                        <a:t>351400 Internetteknikerarbejde</a:t>
                      </a:r>
                      <a:endParaRPr lang="da-DK" sz="1000" b="0" i="0" u="none" strike="noStrike">
                        <a:solidFill>
                          <a:srgbClr val="000000"/>
                        </a:solidFill>
                        <a:effectLst/>
                        <a:latin typeface="Calibri" panose="020F0502020204030204" pitchFamily="34" charset="0"/>
                      </a:endParaRPr>
                    </a:p>
                  </a:txBody>
                  <a:tcPr marL="1367" marR="1367" marT="1367" marB="0" anchor="b"/>
                </a:tc>
                <a:extLst>
                  <a:ext uri="{0D108BD9-81ED-4DB2-BD59-A6C34878D82A}">
                    <a16:rowId xmlns:a16="http://schemas.microsoft.com/office/drawing/2014/main" val="4279794328"/>
                  </a:ext>
                </a:extLst>
              </a:tr>
              <a:tr h="218721">
                <a:tc>
                  <a:txBody>
                    <a:bodyPr/>
                    <a:lstStyle/>
                    <a:p>
                      <a:pPr algn="l" fontAlgn="b"/>
                      <a:r>
                        <a:rPr lang="da-DK" sz="1000" b="0" u="none" strike="noStrike">
                          <a:effectLst/>
                        </a:rPr>
                        <a:t>352100 Teknikerarbejde inden for audiovisuelle medier</a:t>
                      </a:r>
                      <a:endParaRPr lang="da-DK" sz="1000" b="0" i="0" u="none" strike="noStrike">
                        <a:solidFill>
                          <a:srgbClr val="000000"/>
                        </a:solidFill>
                        <a:effectLst/>
                        <a:latin typeface="Calibri" panose="020F0502020204030204" pitchFamily="34" charset="0"/>
                      </a:endParaRPr>
                    </a:p>
                  </a:txBody>
                  <a:tcPr marL="1367" marR="1367" marT="1367" marB="0" anchor="b"/>
                </a:tc>
                <a:extLst>
                  <a:ext uri="{0D108BD9-81ED-4DB2-BD59-A6C34878D82A}">
                    <a16:rowId xmlns:a16="http://schemas.microsoft.com/office/drawing/2014/main" val="1230422838"/>
                  </a:ext>
                </a:extLst>
              </a:tr>
              <a:tr h="187676">
                <a:tc>
                  <a:txBody>
                    <a:bodyPr/>
                    <a:lstStyle/>
                    <a:p>
                      <a:pPr algn="l" fontAlgn="b"/>
                      <a:r>
                        <a:rPr lang="da-DK" sz="1000" b="0" u="none" strike="noStrike">
                          <a:effectLst/>
                        </a:rPr>
                        <a:t>352200 Teknikerarbejde inden for telekommunikation</a:t>
                      </a:r>
                      <a:endParaRPr lang="da-DK" sz="1000" b="0" i="0" u="none" strike="noStrike">
                        <a:solidFill>
                          <a:srgbClr val="000000"/>
                        </a:solidFill>
                        <a:effectLst/>
                        <a:latin typeface="Calibri" panose="020F0502020204030204" pitchFamily="34" charset="0"/>
                      </a:endParaRPr>
                    </a:p>
                  </a:txBody>
                  <a:tcPr marL="1367" marR="1367" marT="1367" marB="0" anchor="b"/>
                </a:tc>
                <a:extLst>
                  <a:ext uri="{0D108BD9-81ED-4DB2-BD59-A6C34878D82A}">
                    <a16:rowId xmlns:a16="http://schemas.microsoft.com/office/drawing/2014/main" val="1979444734"/>
                  </a:ext>
                </a:extLst>
              </a:tr>
              <a:tr h="158680">
                <a:tc>
                  <a:txBody>
                    <a:bodyPr/>
                    <a:lstStyle/>
                    <a:p>
                      <a:pPr algn="l" fontAlgn="b"/>
                      <a:r>
                        <a:rPr lang="da-DK" sz="1000" b="0" u="none" strike="noStrike">
                          <a:effectLst/>
                        </a:rPr>
                        <a:t>742100 Elektronikmekanikerarbejde</a:t>
                      </a:r>
                      <a:endParaRPr lang="da-DK" sz="1000" b="0" i="0" u="none" strike="noStrike">
                        <a:solidFill>
                          <a:srgbClr val="000000"/>
                        </a:solidFill>
                        <a:effectLst/>
                        <a:latin typeface="Calibri" panose="020F0502020204030204" pitchFamily="34" charset="0"/>
                      </a:endParaRPr>
                    </a:p>
                  </a:txBody>
                  <a:tcPr marL="1367" marR="1367" marT="1367" marB="0" anchor="b"/>
                </a:tc>
                <a:extLst>
                  <a:ext uri="{0D108BD9-81ED-4DB2-BD59-A6C34878D82A}">
                    <a16:rowId xmlns:a16="http://schemas.microsoft.com/office/drawing/2014/main" val="16858184"/>
                  </a:ext>
                </a:extLst>
              </a:tr>
              <a:tr h="315949">
                <a:tc>
                  <a:txBody>
                    <a:bodyPr/>
                    <a:lstStyle/>
                    <a:p>
                      <a:pPr algn="l" fontAlgn="b"/>
                      <a:r>
                        <a:rPr lang="da-DK" sz="1000" b="0" u="none" strike="noStrike">
                          <a:effectLst/>
                        </a:rPr>
                        <a:t>742200 Installation og service inden for informations- og kommunikationsteknologi</a:t>
                      </a:r>
                      <a:endParaRPr lang="da-DK" sz="1000" b="0" i="0" u="none" strike="noStrike">
                        <a:solidFill>
                          <a:srgbClr val="000000"/>
                        </a:solidFill>
                        <a:effectLst/>
                        <a:latin typeface="Calibri" panose="020F0502020204030204" pitchFamily="34" charset="0"/>
                      </a:endParaRPr>
                    </a:p>
                  </a:txBody>
                  <a:tcPr marL="1367" marR="1367" marT="1367" marB="0" anchor="b"/>
                </a:tc>
                <a:extLst>
                  <a:ext uri="{0D108BD9-81ED-4DB2-BD59-A6C34878D82A}">
                    <a16:rowId xmlns:a16="http://schemas.microsoft.com/office/drawing/2014/main" val="165855241"/>
                  </a:ext>
                </a:extLst>
              </a:tr>
              <a:tr h="315949">
                <a:tc>
                  <a:txBody>
                    <a:bodyPr/>
                    <a:lstStyle/>
                    <a:p>
                      <a:pPr algn="l" fontAlgn="b"/>
                      <a:r>
                        <a:rPr lang="da-DK" sz="1000" b="0" u="none" strike="noStrike" dirty="0">
                          <a:effectLst/>
                        </a:rPr>
                        <a:t>821200 Monteringsarbejde af elektrisk og elektronisk udstyr</a:t>
                      </a:r>
                      <a:endParaRPr lang="da-DK" sz="1000" b="0" i="0" u="none" strike="noStrike" dirty="0">
                        <a:solidFill>
                          <a:srgbClr val="000000"/>
                        </a:solidFill>
                        <a:effectLst/>
                        <a:latin typeface="Calibri" panose="020F0502020204030204" pitchFamily="34" charset="0"/>
                      </a:endParaRPr>
                    </a:p>
                  </a:txBody>
                  <a:tcPr marL="1367" marR="1367" marT="1367" marB="0" anchor="b"/>
                </a:tc>
                <a:extLst>
                  <a:ext uri="{0D108BD9-81ED-4DB2-BD59-A6C34878D82A}">
                    <a16:rowId xmlns:a16="http://schemas.microsoft.com/office/drawing/2014/main" val="3379125100"/>
                  </a:ext>
                </a:extLst>
              </a:tr>
            </a:tbl>
          </a:graphicData>
        </a:graphic>
      </p:graphicFrame>
      <p:sp>
        <p:nvSpPr>
          <p:cNvPr id="13" name="Rektangel 12"/>
          <p:cNvSpPr/>
          <p:nvPr/>
        </p:nvSpPr>
        <p:spPr>
          <a:xfrm>
            <a:off x="789794" y="5817222"/>
            <a:ext cx="2987421" cy="276999"/>
          </a:xfrm>
          <a:prstGeom prst="rect">
            <a:avLst/>
          </a:prstGeom>
        </p:spPr>
        <p:txBody>
          <a:bodyPr wrap="none">
            <a:spAutoFit/>
          </a:bodyPr>
          <a:lstStyle/>
          <a:p>
            <a:r>
              <a:rPr lang="da-DK" sz="1200" i="1" dirty="0"/>
              <a:t>Kilde: Højbjerre Brauer Schultz m.fl. (2016)</a:t>
            </a:r>
          </a:p>
        </p:txBody>
      </p:sp>
    </p:spTree>
    <p:extLst>
      <p:ext uri="{BB962C8B-B14F-4D97-AF65-F5344CB8AC3E}">
        <p14:creationId xmlns:p14="http://schemas.microsoft.com/office/powerpoint/2010/main" val="41730914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71613" y="452559"/>
            <a:ext cx="9248775" cy="546247"/>
          </a:xfrm>
        </p:spPr>
        <p:txBody>
          <a:bodyPr/>
          <a:lstStyle/>
          <a:p>
            <a:r>
              <a:rPr lang="da-DK" noProof="1"/>
              <a:t>Bilag D: IT-uddannelser</a:t>
            </a:r>
          </a:p>
        </p:txBody>
      </p:sp>
      <p:graphicFrame>
        <p:nvGraphicFramePr>
          <p:cNvPr id="5" name="Tabel 4"/>
          <p:cNvGraphicFramePr>
            <a:graphicFrameLocks noGrp="1"/>
          </p:cNvGraphicFramePr>
          <p:nvPr>
            <p:extLst>
              <p:ext uri="{D42A27DB-BD31-4B8C-83A1-F6EECF244321}">
                <p14:modId xmlns:p14="http://schemas.microsoft.com/office/powerpoint/2010/main" val="881741262"/>
              </p:ext>
            </p:extLst>
          </p:nvPr>
        </p:nvGraphicFramePr>
        <p:xfrm>
          <a:off x="531996" y="1156883"/>
          <a:ext cx="2488978" cy="5015588"/>
        </p:xfrm>
        <a:graphic>
          <a:graphicData uri="http://schemas.openxmlformats.org/drawingml/2006/table">
            <a:tbl>
              <a:tblPr/>
              <a:tblGrid>
                <a:gridCol w="2488978">
                  <a:extLst>
                    <a:ext uri="{9D8B030D-6E8A-4147-A177-3AD203B41FA5}">
                      <a16:colId xmlns:a16="http://schemas.microsoft.com/office/drawing/2014/main" val="463754907"/>
                    </a:ext>
                  </a:extLst>
                </a:gridCol>
              </a:tblGrid>
              <a:tr h="129661">
                <a:tc>
                  <a:txBody>
                    <a:bodyPr/>
                    <a:lstStyle/>
                    <a:p>
                      <a:pPr algn="l" fontAlgn="b"/>
                      <a:r>
                        <a:rPr lang="da-DK" sz="700" b="0" i="0" u="none" strike="noStrike" dirty="0">
                          <a:solidFill>
                            <a:srgbClr val="000000"/>
                          </a:solidFill>
                          <a:effectLst/>
                          <a:latin typeface="Calibri" panose="020F0502020204030204" pitchFamily="34" charset="0"/>
                        </a:rPr>
                        <a:t>3152 Informationsvidenskab og kulturformidling, master</a:t>
                      </a:r>
                    </a:p>
                  </a:txBody>
                  <a:tcPr marL="4771" marR="4771" marT="4771" marB="0" anchor="b">
                    <a:lnL>
                      <a:noFill/>
                    </a:lnL>
                    <a:lnR>
                      <a:noFill/>
                    </a:lnR>
                    <a:lnT>
                      <a:noFill/>
                    </a:lnT>
                    <a:lnB>
                      <a:noFill/>
                    </a:lnB>
                  </a:tcPr>
                </a:tc>
                <a:extLst>
                  <a:ext uri="{0D108BD9-81ED-4DB2-BD59-A6C34878D82A}">
                    <a16:rowId xmlns:a16="http://schemas.microsoft.com/office/drawing/2014/main" val="3906855412"/>
                  </a:ext>
                </a:extLst>
              </a:tr>
              <a:tr h="129661">
                <a:tc>
                  <a:txBody>
                    <a:bodyPr/>
                    <a:lstStyle/>
                    <a:p>
                      <a:pPr algn="l" fontAlgn="b"/>
                      <a:r>
                        <a:rPr lang="en-US" sz="700" b="0" i="0" u="none" strike="noStrike" dirty="0">
                          <a:solidFill>
                            <a:srgbClr val="000000"/>
                          </a:solidFill>
                          <a:effectLst/>
                          <a:latin typeface="Calibri" panose="020F0502020204030204" pitchFamily="34" charset="0"/>
                        </a:rPr>
                        <a:t>3230</a:t>
                      </a:r>
                      <a:r>
                        <a:rPr lang="en-US" sz="700" b="0" i="0" u="none" strike="noStrike" baseline="0" dirty="0">
                          <a:solidFill>
                            <a:srgbClr val="000000"/>
                          </a:solidFill>
                          <a:effectLst/>
                          <a:latin typeface="Calibri" panose="020F0502020204030204" pitchFamily="34" charset="0"/>
                        </a:rPr>
                        <a:t> </a:t>
                      </a:r>
                      <a:r>
                        <a:rPr lang="da-DK" sz="700" b="0" i="0" u="none" strike="noStrike" baseline="0" noProof="0" dirty="0">
                          <a:solidFill>
                            <a:srgbClr val="000000"/>
                          </a:solidFill>
                          <a:effectLst/>
                          <a:latin typeface="Calibri" panose="020F0502020204030204" pitchFamily="34" charset="0"/>
                        </a:rPr>
                        <a:t>Svagstrøm</a:t>
                      </a:r>
                      <a:r>
                        <a:rPr lang="en-US" sz="700" b="0" i="0" u="none" strike="noStrike" baseline="0" dirty="0">
                          <a:solidFill>
                            <a:srgbClr val="000000"/>
                          </a:solidFill>
                          <a:effectLst/>
                          <a:latin typeface="Calibri" panose="020F0502020204030204" pitchFamily="34" charset="0"/>
                        </a:rPr>
                        <a:t>, </a:t>
                      </a:r>
                      <a:r>
                        <a:rPr lang="da-DK" sz="700" b="0" i="0" u="none" strike="noStrike" baseline="0" noProof="0" dirty="0">
                          <a:solidFill>
                            <a:srgbClr val="000000"/>
                          </a:solidFill>
                          <a:effectLst/>
                          <a:latin typeface="Calibri" panose="020F0502020204030204" pitchFamily="34" charset="0"/>
                        </a:rPr>
                        <a:t>ingeniør</a:t>
                      </a:r>
                      <a:r>
                        <a:rPr lang="en-US" sz="700" b="0" i="0" u="none" strike="noStrike" baseline="0" dirty="0">
                          <a:solidFill>
                            <a:srgbClr val="000000"/>
                          </a:solidFill>
                          <a:effectLst/>
                          <a:latin typeface="Calibri" panose="020F0502020204030204" pitchFamily="34" charset="0"/>
                        </a:rPr>
                        <a:t> </a:t>
                      </a:r>
                      <a:r>
                        <a:rPr lang="da-DK" sz="700" b="0" i="0" u="none" strike="noStrike" baseline="0" noProof="0" dirty="0" err="1">
                          <a:solidFill>
                            <a:srgbClr val="000000"/>
                          </a:solidFill>
                          <a:effectLst/>
                          <a:latin typeface="Calibri" panose="020F0502020204030204" pitchFamily="34" charset="0"/>
                        </a:rPr>
                        <a:t>prof.bach</a:t>
                      </a:r>
                      <a:r>
                        <a:rPr lang="da-DK" sz="700" b="0" i="0" u="none" strike="noStrike" baseline="0" noProof="0" dirty="0">
                          <a:solidFill>
                            <a:srgbClr val="000000"/>
                          </a:solidFill>
                          <a:effectLst/>
                          <a:latin typeface="Calibri" panose="020F0502020204030204" pitchFamily="34" charset="0"/>
                        </a:rPr>
                        <a:t> *</a:t>
                      </a:r>
                      <a:endParaRPr lang="da-DK" sz="700" b="0" i="0" u="none" strike="noStrike" noProof="0" dirty="0">
                        <a:solidFill>
                          <a:srgbClr val="000000"/>
                        </a:solidFill>
                        <a:effectLst/>
                        <a:latin typeface="Calibri" panose="020F0502020204030204" pitchFamily="34" charset="0"/>
                      </a:endParaRPr>
                    </a:p>
                    <a:p>
                      <a:pPr algn="l" fontAlgn="b"/>
                      <a:r>
                        <a:rPr lang="da-DK" sz="700" b="0" i="0" u="none" strike="noStrike" dirty="0">
                          <a:solidFill>
                            <a:srgbClr val="000000"/>
                          </a:solidFill>
                          <a:effectLst/>
                          <a:latin typeface="Calibri" panose="020F0502020204030204" pitchFamily="34" charset="0"/>
                        </a:rPr>
                        <a:t>4010 Edb-assistent</a:t>
                      </a:r>
                    </a:p>
                  </a:txBody>
                  <a:tcPr marL="4771" marR="4771" marT="4771" marB="0" anchor="b">
                    <a:lnL>
                      <a:noFill/>
                    </a:lnL>
                    <a:lnR>
                      <a:noFill/>
                    </a:lnR>
                    <a:lnT>
                      <a:noFill/>
                    </a:lnT>
                    <a:lnB>
                      <a:noFill/>
                    </a:lnB>
                  </a:tcPr>
                </a:tc>
                <a:extLst>
                  <a:ext uri="{0D108BD9-81ED-4DB2-BD59-A6C34878D82A}">
                    <a16:rowId xmlns:a16="http://schemas.microsoft.com/office/drawing/2014/main" val="1178844065"/>
                  </a:ext>
                </a:extLst>
              </a:tr>
              <a:tr h="129661">
                <a:tc>
                  <a:txBody>
                    <a:bodyPr/>
                    <a:lstStyle/>
                    <a:p>
                      <a:pPr algn="l" fontAlgn="b"/>
                      <a:r>
                        <a:rPr lang="da-DK" sz="700" b="0" i="0" u="none" strike="noStrike" dirty="0">
                          <a:solidFill>
                            <a:srgbClr val="000000"/>
                          </a:solidFill>
                          <a:effectLst/>
                          <a:latin typeface="Calibri" panose="020F0502020204030204" pitchFamily="34" charset="0"/>
                        </a:rPr>
                        <a:t>4014 Datamatiker</a:t>
                      </a:r>
                    </a:p>
                  </a:txBody>
                  <a:tcPr marL="4771" marR="4771" marT="4771" marB="0" anchor="b">
                    <a:lnL>
                      <a:noFill/>
                    </a:lnL>
                    <a:lnR>
                      <a:noFill/>
                    </a:lnR>
                    <a:lnT>
                      <a:noFill/>
                    </a:lnT>
                    <a:lnB>
                      <a:noFill/>
                    </a:lnB>
                  </a:tcPr>
                </a:tc>
                <a:extLst>
                  <a:ext uri="{0D108BD9-81ED-4DB2-BD59-A6C34878D82A}">
                    <a16:rowId xmlns:a16="http://schemas.microsoft.com/office/drawing/2014/main" val="1908803210"/>
                  </a:ext>
                </a:extLst>
              </a:tr>
              <a:tr h="129661">
                <a:tc>
                  <a:txBody>
                    <a:bodyPr/>
                    <a:lstStyle/>
                    <a:p>
                      <a:pPr algn="l" fontAlgn="b"/>
                      <a:r>
                        <a:rPr lang="da-DK" sz="700" b="0" i="0" u="none" strike="noStrike" dirty="0">
                          <a:solidFill>
                            <a:srgbClr val="000000"/>
                          </a:solidFill>
                          <a:effectLst/>
                          <a:latin typeface="Calibri" panose="020F0502020204030204" pitchFamily="34" charset="0"/>
                        </a:rPr>
                        <a:t>4064 Elektroniktekniker *</a:t>
                      </a:r>
                    </a:p>
                  </a:txBody>
                  <a:tcPr marL="4771" marR="4771" marT="4771" marB="0" anchor="b">
                    <a:lnL>
                      <a:noFill/>
                    </a:lnL>
                    <a:lnR>
                      <a:noFill/>
                    </a:lnR>
                    <a:lnT>
                      <a:noFill/>
                    </a:lnT>
                    <a:lnB>
                      <a:noFill/>
                    </a:lnB>
                  </a:tcPr>
                </a:tc>
                <a:extLst>
                  <a:ext uri="{0D108BD9-81ED-4DB2-BD59-A6C34878D82A}">
                    <a16:rowId xmlns:a16="http://schemas.microsoft.com/office/drawing/2014/main" val="3483382118"/>
                  </a:ext>
                </a:extLst>
              </a:tr>
              <a:tr h="129661">
                <a:tc>
                  <a:txBody>
                    <a:bodyPr/>
                    <a:lstStyle/>
                    <a:p>
                      <a:pPr algn="l" fontAlgn="b"/>
                      <a:r>
                        <a:rPr lang="da-DK" sz="700" b="0" i="0" u="none" strike="noStrike" dirty="0">
                          <a:solidFill>
                            <a:srgbClr val="000000"/>
                          </a:solidFill>
                          <a:effectLst/>
                          <a:latin typeface="Calibri" panose="020F0502020204030204" pitchFamily="34" charset="0"/>
                        </a:rPr>
                        <a:t>4077 Designer interaktive medier, </a:t>
                      </a:r>
                      <a:r>
                        <a:rPr lang="da-DK" sz="700" b="0" i="0" u="none" strike="noStrike" dirty="0" err="1">
                          <a:solidFill>
                            <a:srgbClr val="000000"/>
                          </a:solidFill>
                          <a:effectLst/>
                          <a:latin typeface="Calibri" panose="020F0502020204030204" pitchFamily="34" charset="0"/>
                        </a:rPr>
                        <a:t>bach</a:t>
                      </a:r>
                      <a:r>
                        <a:rPr lang="da-DK" sz="700" b="0" i="0" u="none" strike="noStrike" dirty="0">
                          <a:solidFill>
                            <a:srgbClr val="000000"/>
                          </a:solidFill>
                          <a:effectLst/>
                          <a:latin typeface="Calibri" panose="020F0502020204030204" pitchFamily="34" charset="0"/>
                        </a:rPr>
                        <a:t>.</a:t>
                      </a:r>
                    </a:p>
                  </a:txBody>
                  <a:tcPr marL="4771" marR="4771" marT="4771" marB="0" anchor="b">
                    <a:lnL>
                      <a:noFill/>
                    </a:lnL>
                    <a:lnR>
                      <a:noFill/>
                    </a:lnR>
                    <a:lnT>
                      <a:noFill/>
                    </a:lnT>
                    <a:lnB>
                      <a:noFill/>
                    </a:lnB>
                  </a:tcPr>
                </a:tc>
                <a:extLst>
                  <a:ext uri="{0D108BD9-81ED-4DB2-BD59-A6C34878D82A}">
                    <a16:rowId xmlns:a16="http://schemas.microsoft.com/office/drawing/2014/main" val="3892252630"/>
                  </a:ext>
                </a:extLst>
              </a:tr>
              <a:tr h="129661">
                <a:tc>
                  <a:txBody>
                    <a:bodyPr/>
                    <a:lstStyle/>
                    <a:p>
                      <a:pPr algn="l" fontAlgn="b"/>
                      <a:r>
                        <a:rPr lang="da-DK" sz="700" b="0" i="0" u="none" strike="noStrike" dirty="0">
                          <a:solidFill>
                            <a:srgbClr val="000000"/>
                          </a:solidFill>
                          <a:effectLst/>
                          <a:latin typeface="Calibri" panose="020F0502020204030204" pitchFamily="34" charset="0"/>
                        </a:rPr>
                        <a:t>4085 Grafonom i kommunikation</a:t>
                      </a:r>
                    </a:p>
                  </a:txBody>
                  <a:tcPr marL="4771" marR="4771" marT="4771" marB="0" anchor="b">
                    <a:lnL>
                      <a:noFill/>
                    </a:lnL>
                    <a:lnR>
                      <a:noFill/>
                    </a:lnR>
                    <a:lnT>
                      <a:noFill/>
                    </a:lnT>
                    <a:lnB>
                      <a:noFill/>
                    </a:lnB>
                  </a:tcPr>
                </a:tc>
                <a:extLst>
                  <a:ext uri="{0D108BD9-81ED-4DB2-BD59-A6C34878D82A}">
                    <a16:rowId xmlns:a16="http://schemas.microsoft.com/office/drawing/2014/main" val="3170052122"/>
                  </a:ext>
                </a:extLst>
              </a:tr>
              <a:tr h="129661">
                <a:tc>
                  <a:txBody>
                    <a:bodyPr/>
                    <a:lstStyle/>
                    <a:p>
                      <a:pPr algn="l" fontAlgn="b"/>
                      <a:r>
                        <a:rPr lang="da-DK" sz="700" b="0" i="0" u="none" strike="noStrike" dirty="0">
                          <a:solidFill>
                            <a:srgbClr val="000000"/>
                          </a:solidFill>
                          <a:effectLst/>
                          <a:latin typeface="Calibri" panose="020F0502020204030204" pitchFamily="34" charset="0"/>
                        </a:rPr>
                        <a:t>4218 IT-supporter</a:t>
                      </a:r>
                    </a:p>
                  </a:txBody>
                  <a:tcPr marL="4771" marR="4771" marT="4771" marB="0" anchor="b">
                    <a:lnL>
                      <a:noFill/>
                    </a:lnL>
                    <a:lnR>
                      <a:noFill/>
                    </a:lnR>
                    <a:lnT>
                      <a:noFill/>
                    </a:lnT>
                    <a:lnB>
                      <a:noFill/>
                    </a:lnB>
                  </a:tcPr>
                </a:tc>
                <a:extLst>
                  <a:ext uri="{0D108BD9-81ED-4DB2-BD59-A6C34878D82A}">
                    <a16:rowId xmlns:a16="http://schemas.microsoft.com/office/drawing/2014/main" val="112494533"/>
                  </a:ext>
                </a:extLst>
              </a:tr>
              <a:tr h="129661">
                <a:tc>
                  <a:txBody>
                    <a:bodyPr/>
                    <a:lstStyle/>
                    <a:p>
                      <a:pPr algn="l" fontAlgn="b"/>
                      <a:r>
                        <a:rPr lang="da-DK" sz="700" b="0" i="0" u="none" strike="noStrike" dirty="0">
                          <a:solidFill>
                            <a:srgbClr val="000000"/>
                          </a:solidFill>
                          <a:effectLst/>
                          <a:latin typeface="Calibri" panose="020F0502020204030204" pitchFamily="34" charset="0"/>
                        </a:rPr>
                        <a:t>4250 </a:t>
                      </a:r>
                      <a:r>
                        <a:rPr lang="da-DK" sz="700" b="0" i="0" u="none" strike="noStrike" dirty="0" err="1">
                          <a:solidFill>
                            <a:srgbClr val="000000"/>
                          </a:solidFill>
                          <a:effectLst/>
                          <a:latin typeface="Calibri" panose="020F0502020204030204" pitchFamily="34" charset="0"/>
                        </a:rPr>
                        <a:t>Elektronikfagtekniker</a:t>
                      </a:r>
                      <a:r>
                        <a:rPr lang="da-DK" sz="700" b="0" i="0" u="none" strike="noStrike" dirty="0">
                          <a:solidFill>
                            <a:srgbClr val="000000"/>
                          </a:solidFill>
                          <a:effectLst/>
                          <a:latin typeface="Calibri" panose="020F0502020204030204" pitchFamily="34" charset="0"/>
                        </a:rPr>
                        <a:t> *</a:t>
                      </a:r>
                    </a:p>
                  </a:txBody>
                  <a:tcPr marL="4771" marR="4771" marT="4771" marB="0" anchor="b">
                    <a:lnL>
                      <a:noFill/>
                    </a:lnL>
                    <a:lnR>
                      <a:noFill/>
                    </a:lnR>
                    <a:lnT>
                      <a:noFill/>
                    </a:lnT>
                    <a:lnB>
                      <a:noFill/>
                    </a:lnB>
                  </a:tcPr>
                </a:tc>
                <a:extLst>
                  <a:ext uri="{0D108BD9-81ED-4DB2-BD59-A6C34878D82A}">
                    <a16:rowId xmlns:a16="http://schemas.microsoft.com/office/drawing/2014/main" val="158563027"/>
                  </a:ext>
                </a:extLst>
              </a:tr>
              <a:tr h="129661">
                <a:tc>
                  <a:txBody>
                    <a:bodyPr/>
                    <a:lstStyle/>
                    <a:p>
                      <a:pPr algn="l" fontAlgn="b"/>
                      <a:r>
                        <a:rPr lang="da-DK" sz="700" b="0" i="0" u="none" strike="noStrike" dirty="0">
                          <a:solidFill>
                            <a:srgbClr val="000000"/>
                          </a:solidFill>
                          <a:effectLst/>
                          <a:latin typeface="Calibri" panose="020F0502020204030204" pitchFamily="34" charset="0"/>
                        </a:rPr>
                        <a:t>4254 Elektrotekniker *</a:t>
                      </a:r>
                    </a:p>
                  </a:txBody>
                  <a:tcPr marL="4771" marR="4771" marT="4771" marB="0" anchor="b">
                    <a:lnL>
                      <a:noFill/>
                    </a:lnL>
                    <a:lnR>
                      <a:noFill/>
                    </a:lnR>
                    <a:lnT>
                      <a:noFill/>
                    </a:lnT>
                    <a:lnB>
                      <a:noFill/>
                    </a:lnB>
                  </a:tcPr>
                </a:tc>
                <a:extLst>
                  <a:ext uri="{0D108BD9-81ED-4DB2-BD59-A6C34878D82A}">
                    <a16:rowId xmlns:a16="http://schemas.microsoft.com/office/drawing/2014/main" val="1636863049"/>
                  </a:ext>
                </a:extLst>
              </a:tr>
              <a:tr h="129661">
                <a:tc>
                  <a:txBody>
                    <a:bodyPr/>
                    <a:lstStyle/>
                    <a:p>
                      <a:pPr algn="l" fontAlgn="b"/>
                      <a:r>
                        <a:rPr lang="da-DK" sz="700" b="0" i="0" u="none" strike="noStrike" dirty="0">
                          <a:solidFill>
                            <a:srgbClr val="000000"/>
                          </a:solidFill>
                          <a:effectLst/>
                          <a:latin typeface="Calibri" panose="020F0502020204030204" pitchFamily="34" charset="0"/>
                        </a:rPr>
                        <a:t>4260 Datatekniker</a:t>
                      </a:r>
                    </a:p>
                  </a:txBody>
                  <a:tcPr marL="4771" marR="4771" marT="4771" marB="0" anchor="b">
                    <a:lnL>
                      <a:noFill/>
                    </a:lnL>
                    <a:lnR>
                      <a:noFill/>
                    </a:lnR>
                    <a:lnT>
                      <a:noFill/>
                    </a:lnT>
                    <a:lnB>
                      <a:noFill/>
                    </a:lnB>
                  </a:tcPr>
                </a:tc>
                <a:extLst>
                  <a:ext uri="{0D108BD9-81ED-4DB2-BD59-A6C34878D82A}">
                    <a16:rowId xmlns:a16="http://schemas.microsoft.com/office/drawing/2014/main" val="3451601120"/>
                  </a:ext>
                </a:extLst>
              </a:tr>
              <a:tr h="129661">
                <a:tc>
                  <a:txBody>
                    <a:bodyPr/>
                    <a:lstStyle/>
                    <a:p>
                      <a:pPr algn="l" fontAlgn="b"/>
                      <a:r>
                        <a:rPr lang="da-DK" sz="700" b="0" i="0" u="none" strike="noStrike" dirty="0">
                          <a:solidFill>
                            <a:srgbClr val="000000"/>
                          </a:solidFill>
                          <a:effectLst/>
                          <a:latin typeface="Calibri" panose="020F0502020204030204" pitchFamily="34" charset="0"/>
                        </a:rPr>
                        <a:t>4272 Elektriker, installationsteknik</a:t>
                      </a:r>
                    </a:p>
                  </a:txBody>
                  <a:tcPr marL="4771" marR="4771" marT="4771" marB="0" anchor="b">
                    <a:lnL>
                      <a:noFill/>
                    </a:lnL>
                    <a:lnR>
                      <a:noFill/>
                    </a:lnR>
                    <a:lnT>
                      <a:noFill/>
                    </a:lnT>
                    <a:lnB>
                      <a:noFill/>
                    </a:lnB>
                  </a:tcPr>
                </a:tc>
                <a:extLst>
                  <a:ext uri="{0D108BD9-81ED-4DB2-BD59-A6C34878D82A}">
                    <a16:rowId xmlns:a16="http://schemas.microsoft.com/office/drawing/2014/main" val="2741862513"/>
                  </a:ext>
                </a:extLst>
              </a:tr>
              <a:tr h="129661">
                <a:tc>
                  <a:txBody>
                    <a:bodyPr/>
                    <a:lstStyle/>
                    <a:p>
                      <a:pPr algn="l" fontAlgn="b"/>
                      <a:r>
                        <a:rPr lang="da-DK" sz="700" b="0" i="0" u="none" strike="noStrike" dirty="0">
                          <a:solidFill>
                            <a:srgbClr val="000000"/>
                          </a:solidFill>
                          <a:effectLst/>
                          <a:latin typeface="Calibri" panose="020F0502020204030204" pitchFamily="34" charset="0"/>
                        </a:rPr>
                        <a:t>4308 Teknisk designer</a:t>
                      </a:r>
                    </a:p>
                  </a:txBody>
                  <a:tcPr marL="4771" marR="4771" marT="4771" marB="0" anchor="b">
                    <a:lnL>
                      <a:noFill/>
                    </a:lnL>
                    <a:lnR>
                      <a:noFill/>
                    </a:lnR>
                    <a:lnT>
                      <a:noFill/>
                    </a:lnT>
                    <a:lnB>
                      <a:noFill/>
                    </a:lnB>
                  </a:tcPr>
                </a:tc>
                <a:extLst>
                  <a:ext uri="{0D108BD9-81ED-4DB2-BD59-A6C34878D82A}">
                    <a16:rowId xmlns:a16="http://schemas.microsoft.com/office/drawing/2014/main" val="2769655905"/>
                  </a:ext>
                </a:extLst>
              </a:tr>
              <a:tr h="129661">
                <a:tc>
                  <a:txBody>
                    <a:bodyPr/>
                    <a:lstStyle/>
                    <a:p>
                      <a:pPr algn="l" fontAlgn="b"/>
                      <a:r>
                        <a:rPr lang="da-DK" sz="700" b="0" i="0" u="none" strike="noStrike" dirty="0">
                          <a:solidFill>
                            <a:srgbClr val="000000"/>
                          </a:solidFill>
                          <a:effectLst/>
                          <a:latin typeface="Calibri" panose="020F0502020204030204" pitchFamily="34" charset="0"/>
                        </a:rPr>
                        <a:t>4355 Telesystemtekniker</a:t>
                      </a:r>
                    </a:p>
                  </a:txBody>
                  <a:tcPr marL="4771" marR="4771" marT="4771" marB="0" anchor="b">
                    <a:lnL>
                      <a:noFill/>
                    </a:lnL>
                    <a:lnR>
                      <a:noFill/>
                    </a:lnR>
                    <a:lnT>
                      <a:noFill/>
                    </a:lnT>
                    <a:lnB>
                      <a:noFill/>
                    </a:lnB>
                  </a:tcPr>
                </a:tc>
                <a:extLst>
                  <a:ext uri="{0D108BD9-81ED-4DB2-BD59-A6C34878D82A}">
                    <a16:rowId xmlns:a16="http://schemas.microsoft.com/office/drawing/2014/main" val="11767435"/>
                  </a:ext>
                </a:extLst>
              </a:tr>
              <a:tr h="129661">
                <a:tc>
                  <a:txBody>
                    <a:bodyPr/>
                    <a:lstStyle/>
                    <a:p>
                      <a:pPr algn="l" fontAlgn="b"/>
                      <a:r>
                        <a:rPr lang="da-DK" sz="700" b="0" i="0" u="none" strike="noStrike" dirty="0">
                          <a:solidFill>
                            <a:srgbClr val="000000"/>
                          </a:solidFill>
                          <a:effectLst/>
                          <a:latin typeface="Calibri" panose="020F0502020204030204" pitchFamily="34" charset="0"/>
                        </a:rPr>
                        <a:t>4357 Frontline radio-tv-supporter</a:t>
                      </a:r>
                    </a:p>
                  </a:txBody>
                  <a:tcPr marL="4771" marR="4771" marT="4771" marB="0" anchor="b">
                    <a:lnL>
                      <a:noFill/>
                    </a:lnL>
                    <a:lnR>
                      <a:noFill/>
                    </a:lnR>
                    <a:lnT>
                      <a:noFill/>
                    </a:lnT>
                    <a:lnB>
                      <a:noFill/>
                    </a:lnB>
                  </a:tcPr>
                </a:tc>
                <a:extLst>
                  <a:ext uri="{0D108BD9-81ED-4DB2-BD59-A6C34878D82A}">
                    <a16:rowId xmlns:a16="http://schemas.microsoft.com/office/drawing/2014/main" val="3642631966"/>
                  </a:ext>
                </a:extLst>
              </a:tr>
              <a:tr h="129661">
                <a:tc>
                  <a:txBody>
                    <a:bodyPr/>
                    <a:lstStyle/>
                    <a:p>
                      <a:pPr algn="l" fontAlgn="b"/>
                      <a:r>
                        <a:rPr lang="da-DK" sz="700" b="0" i="0" u="none" strike="noStrike" dirty="0">
                          <a:solidFill>
                            <a:srgbClr val="000000"/>
                          </a:solidFill>
                          <a:effectLst/>
                          <a:latin typeface="Calibri" panose="020F0502020204030204" pitchFamily="34" charset="0"/>
                        </a:rPr>
                        <a:t>4358 Frontline PC-supporter</a:t>
                      </a:r>
                    </a:p>
                  </a:txBody>
                  <a:tcPr marL="4771" marR="4771" marT="4771" marB="0" anchor="b">
                    <a:lnL>
                      <a:noFill/>
                    </a:lnL>
                    <a:lnR>
                      <a:noFill/>
                    </a:lnR>
                    <a:lnT>
                      <a:noFill/>
                    </a:lnT>
                    <a:lnB>
                      <a:noFill/>
                    </a:lnB>
                  </a:tcPr>
                </a:tc>
                <a:extLst>
                  <a:ext uri="{0D108BD9-81ED-4DB2-BD59-A6C34878D82A}">
                    <a16:rowId xmlns:a16="http://schemas.microsoft.com/office/drawing/2014/main" val="464931338"/>
                  </a:ext>
                </a:extLst>
              </a:tr>
              <a:tr h="129661">
                <a:tc>
                  <a:txBody>
                    <a:bodyPr/>
                    <a:lstStyle/>
                    <a:p>
                      <a:pPr algn="l" fontAlgn="b"/>
                      <a:r>
                        <a:rPr lang="da-DK" sz="700" b="0" i="0" u="none" strike="noStrike" dirty="0">
                          <a:solidFill>
                            <a:srgbClr val="000000"/>
                          </a:solidFill>
                          <a:effectLst/>
                          <a:latin typeface="Calibri" panose="020F0502020204030204" pitchFamily="34" charset="0"/>
                        </a:rPr>
                        <a:t>4397 Elektronik- og svagstrømsuddannelse </a:t>
                      </a:r>
                      <a:r>
                        <a:rPr lang="da-DK" sz="700" b="0" i="0" u="none" strike="noStrike" dirty="0" err="1">
                          <a:solidFill>
                            <a:srgbClr val="000000"/>
                          </a:solidFill>
                          <a:effectLst/>
                          <a:latin typeface="Calibri" panose="020F0502020204030204" pitchFamily="34" charset="0"/>
                        </a:rPr>
                        <a:t>una</a:t>
                      </a:r>
                      <a:endParaRPr lang="da-DK" sz="700" b="0" i="0" u="none" strike="noStrike" dirty="0">
                        <a:solidFill>
                          <a:srgbClr val="000000"/>
                        </a:solidFill>
                        <a:effectLst/>
                        <a:latin typeface="Calibri" panose="020F050202020403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4121684140"/>
                  </a:ext>
                </a:extLst>
              </a:tr>
              <a:tr h="129661">
                <a:tc>
                  <a:txBody>
                    <a:bodyPr/>
                    <a:lstStyle/>
                    <a:p>
                      <a:pPr algn="l" fontAlgn="b"/>
                      <a:r>
                        <a:rPr lang="da-DK" sz="700" b="0" i="0" u="none" strike="noStrike" dirty="0">
                          <a:solidFill>
                            <a:srgbClr val="000000"/>
                          </a:solidFill>
                          <a:effectLst/>
                          <a:latin typeface="Calibri" panose="020F0502020204030204" pitchFamily="34" charset="0"/>
                        </a:rPr>
                        <a:t>4398 Automatik- og procesuddannelse </a:t>
                      </a:r>
                      <a:r>
                        <a:rPr lang="da-DK" sz="700" b="0" i="0" u="none" strike="noStrike" dirty="0" err="1">
                          <a:solidFill>
                            <a:srgbClr val="000000"/>
                          </a:solidFill>
                          <a:effectLst/>
                          <a:latin typeface="Calibri" panose="020F0502020204030204" pitchFamily="34" charset="0"/>
                        </a:rPr>
                        <a:t>una</a:t>
                      </a:r>
                      <a:endParaRPr lang="da-DK" sz="700" b="0" i="0" u="none" strike="noStrike" dirty="0">
                        <a:solidFill>
                          <a:srgbClr val="000000"/>
                        </a:solidFill>
                        <a:effectLst/>
                        <a:latin typeface="Calibri" panose="020F050202020403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3297595309"/>
                  </a:ext>
                </a:extLst>
              </a:tr>
              <a:tr h="129661">
                <a:tc>
                  <a:txBody>
                    <a:bodyPr/>
                    <a:lstStyle/>
                    <a:p>
                      <a:pPr algn="l" fontAlgn="b"/>
                      <a:r>
                        <a:rPr lang="da-DK" sz="700" b="0" i="0" u="none" strike="noStrike" dirty="0">
                          <a:solidFill>
                            <a:srgbClr val="000000"/>
                          </a:solidFill>
                          <a:effectLst/>
                          <a:latin typeface="Calibri" panose="020F0502020204030204" pitchFamily="34" charset="0"/>
                        </a:rPr>
                        <a:t>4399 Data- og kommunikationsuddannelse </a:t>
                      </a:r>
                      <a:r>
                        <a:rPr lang="da-DK" sz="700" b="0" i="0" u="none" strike="noStrike" dirty="0" err="1">
                          <a:solidFill>
                            <a:srgbClr val="000000"/>
                          </a:solidFill>
                          <a:effectLst/>
                          <a:latin typeface="Calibri" panose="020F0502020204030204" pitchFamily="34" charset="0"/>
                        </a:rPr>
                        <a:t>una</a:t>
                      </a:r>
                      <a:endParaRPr lang="da-DK" sz="700" b="0" i="0" u="none" strike="noStrike" dirty="0">
                        <a:solidFill>
                          <a:srgbClr val="000000"/>
                        </a:solidFill>
                        <a:effectLst/>
                        <a:latin typeface="Calibri" panose="020F050202020403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923561744"/>
                  </a:ext>
                </a:extLst>
              </a:tr>
              <a:tr h="129661">
                <a:tc>
                  <a:txBody>
                    <a:bodyPr/>
                    <a:lstStyle/>
                    <a:p>
                      <a:pPr algn="l" fontAlgn="b"/>
                      <a:r>
                        <a:rPr lang="da-DK" sz="700" b="0" i="0" u="none" strike="noStrike" dirty="0">
                          <a:solidFill>
                            <a:srgbClr val="000000"/>
                          </a:solidFill>
                          <a:effectLst/>
                          <a:latin typeface="Calibri" panose="020F0502020204030204" pitchFamily="34" charset="0"/>
                        </a:rPr>
                        <a:t>4452 Digital </a:t>
                      </a:r>
                      <a:r>
                        <a:rPr lang="da-DK" sz="700" b="0" i="0" u="none" strike="noStrike" dirty="0" err="1">
                          <a:solidFill>
                            <a:srgbClr val="000000"/>
                          </a:solidFill>
                          <a:effectLst/>
                          <a:latin typeface="Calibri" panose="020F0502020204030204" pitchFamily="34" charset="0"/>
                        </a:rPr>
                        <a:t>integrator</a:t>
                      </a:r>
                      <a:endParaRPr lang="da-DK" sz="700" b="0" i="0" u="none" strike="noStrike" dirty="0">
                        <a:solidFill>
                          <a:srgbClr val="000000"/>
                        </a:solidFill>
                        <a:effectLst/>
                        <a:latin typeface="Calibri" panose="020F050202020403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326759135"/>
                  </a:ext>
                </a:extLst>
              </a:tr>
              <a:tr h="129661">
                <a:tc>
                  <a:txBody>
                    <a:bodyPr/>
                    <a:lstStyle/>
                    <a:p>
                      <a:pPr algn="l" fontAlgn="b"/>
                      <a:r>
                        <a:rPr lang="da-DK" sz="700" b="0" i="0" u="none" strike="noStrike" dirty="0">
                          <a:solidFill>
                            <a:srgbClr val="000000"/>
                          </a:solidFill>
                          <a:effectLst/>
                          <a:latin typeface="Calibri" panose="020F0502020204030204" pitchFamily="34" charset="0"/>
                        </a:rPr>
                        <a:t>4453 Multimedie </a:t>
                      </a:r>
                      <a:r>
                        <a:rPr lang="da-DK" sz="700" b="0" i="0" u="none" strike="noStrike" dirty="0" err="1">
                          <a:solidFill>
                            <a:srgbClr val="000000"/>
                          </a:solidFill>
                          <a:effectLst/>
                          <a:latin typeface="Calibri" panose="020F0502020204030204" pitchFamily="34" charset="0"/>
                        </a:rPr>
                        <a:t>integrator</a:t>
                      </a:r>
                      <a:endParaRPr lang="da-DK" sz="700" b="0" i="0" u="none" strike="noStrike" dirty="0">
                        <a:solidFill>
                          <a:srgbClr val="000000"/>
                        </a:solidFill>
                        <a:effectLst/>
                        <a:latin typeface="Calibri" panose="020F050202020403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124346525"/>
                  </a:ext>
                </a:extLst>
              </a:tr>
              <a:tr h="129661">
                <a:tc>
                  <a:txBody>
                    <a:bodyPr/>
                    <a:lstStyle/>
                    <a:p>
                      <a:pPr algn="l" fontAlgn="b"/>
                      <a:r>
                        <a:rPr lang="da-DK" sz="700" b="0" i="0" u="none" strike="noStrike" dirty="0">
                          <a:solidFill>
                            <a:srgbClr val="000000"/>
                          </a:solidFill>
                          <a:effectLst/>
                          <a:latin typeface="Calibri" panose="020F0502020204030204" pitchFamily="34" charset="0"/>
                        </a:rPr>
                        <a:t>4454 Multimedie animator</a:t>
                      </a:r>
                    </a:p>
                  </a:txBody>
                  <a:tcPr marL="4771" marR="4771" marT="4771" marB="0" anchor="b">
                    <a:lnL>
                      <a:noFill/>
                    </a:lnL>
                    <a:lnR>
                      <a:noFill/>
                    </a:lnR>
                    <a:lnT>
                      <a:noFill/>
                    </a:lnT>
                    <a:lnB>
                      <a:noFill/>
                    </a:lnB>
                  </a:tcPr>
                </a:tc>
                <a:extLst>
                  <a:ext uri="{0D108BD9-81ED-4DB2-BD59-A6C34878D82A}">
                    <a16:rowId xmlns:a16="http://schemas.microsoft.com/office/drawing/2014/main" val="178356622"/>
                  </a:ext>
                </a:extLst>
              </a:tr>
              <a:tr h="129661">
                <a:tc>
                  <a:txBody>
                    <a:bodyPr/>
                    <a:lstStyle/>
                    <a:p>
                      <a:pPr algn="l" fontAlgn="b"/>
                      <a:r>
                        <a:rPr lang="nb-NO" sz="700" b="0" i="0" u="none" strike="noStrike" dirty="0">
                          <a:solidFill>
                            <a:srgbClr val="000000"/>
                          </a:solidFill>
                          <a:effectLst/>
                          <a:latin typeface="Calibri" panose="020F0502020204030204" pitchFamily="34" charset="0"/>
                        </a:rPr>
                        <a:t>4455 Digital media uddannelse una</a:t>
                      </a:r>
                    </a:p>
                  </a:txBody>
                  <a:tcPr marL="4771" marR="4771" marT="4771" marB="0" anchor="b">
                    <a:lnL>
                      <a:noFill/>
                    </a:lnL>
                    <a:lnR>
                      <a:noFill/>
                    </a:lnR>
                    <a:lnT>
                      <a:noFill/>
                    </a:lnT>
                    <a:lnB>
                      <a:noFill/>
                    </a:lnB>
                  </a:tcPr>
                </a:tc>
                <a:extLst>
                  <a:ext uri="{0D108BD9-81ED-4DB2-BD59-A6C34878D82A}">
                    <a16:rowId xmlns:a16="http://schemas.microsoft.com/office/drawing/2014/main" val="4173741619"/>
                  </a:ext>
                </a:extLst>
              </a:tr>
              <a:tr h="129661">
                <a:tc>
                  <a:txBody>
                    <a:bodyPr/>
                    <a:lstStyle/>
                    <a:p>
                      <a:pPr algn="l" fontAlgn="b"/>
                      <a:r>
                        <a:rPr lang="da-DK" sz="700" b="0" i="0" u="none" strike="noStrike" dirty="0">
                          <a:solidFill>
                            <a:srgbClr val="000000"/>
                          </a:solidFill>
                          <a:effectLst/>
                          <a:latin typeface="Calibri" panose="020F0502020204030204" pitchFamily="34" charset="0"/>
                        </a:rPr>
                        <a:t>4456 Web-</a:t>
                      </a:r>
                      <a:r>
                        <a:rPr lang="da-DK" sz="700" b="0" i="0" u="none" strike="noStrike" dirty="0" err="1">
                          <a:solidFill>
                            <a:srgbClr val="000000"/>
                          </a:solidFill>
                          <a:effectLst/>
                          <a:latin typeface="Calibri" panose="020F0502020204030204" pitchFamily="34" charset="0"/>
                        </a:rPr>
                        <a:t>integrator</a:t>
                      </a:r>
                      <a:endParaRPr lang="da-DK" sz="700" b="0" i="0" u="none" strike="noStrike" dirty="0">
                        <a:solidFill>
                          <a:srgbClr val="000000"/>
                        </a:solidFill>
                        <a:effectLst/>
                        <a:latin typeface="Calibri" panose="020F050202020403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2411908174"/>
                  </a:ext>
                </a:extLst>
              </a:tr>
              <a:tr h="129661">
                <a:tc>
                  <a:txBody>
                    <a:bodyPr/>
                    <a:lstStyle/>
                    <a:p>
                      <a:pPr algn="l" fontAlgn="b"/>
                      <a:r>
                        <a:rPr lang="da-DK" sz="700" b="0" i="0" u="none" strike="noStrike" dirty="0">
                          <a:solidFill>
                            <a:srgbClr val="000000"/>
                          </a:solidFill>
                          <a:effectLst/>
                          <a:latin typeface="Calibri" panose="020F0502020204030204" pitchFamily="34" charset="0"/>
                        </a:rPr>
                        <a:t>4458 Mediegrafiker</a:t>
                      </a:r>
                    </a:p>
                  </a:txBody>
                  <a:tcPr marL="4771" marR="4771" marT="4771" marB="0" anchor="b">
                    <a:lnL>
                      <a:noFill/>
                    </a:lnL>
                    <a:lnR>
                      <a:noFill/>
                    </a:lnR>
                    <a:lnT>
                      <a:noFill/>
                    </a:lnT>
                    <a:lnB>
                      <a:noFill/>
                    </a:lnB>
                  </a:tcPr>
                </a:tc>
                <a:extLst>
                  <a:ext uri="{0D108BD9-81ED-4DB2-BD59-A6C34878D82A}">
                    <a16:rowId xmlns:a16="http://schemas.microsoft.com/office/drawing/2014/main" val="1619517356"/>
                  </a:ext>
                </a:extLst>
              </a:tr>
              <a:tr h="129661">
                <a:tc>
                  <a:txBody>
                    <a:bodyPr/>
                    <a:lstStyle/>
                    <a:p>
                      <a:pPr algn="l" fontAlgn="b"/>
                      <a:r>
                        <a:rPr lang="da-DK" sz="700" b="0" i="0" u="none" strike="noStrike" dirty="0">
                          <a:solidFill>
                            <a:srgbClr val="000000"/>
                          </a:solidFill>
                          <a:effectLst/>
                          <a:latin typeface="Calibri" panose="020F0502020204030204" pitchFamily="34" charset="0"/>
                        </a:rPr>
                        <a:t>4755 Datatekniker, speciale i infrastruktur</a:t>
                      </a:r>
                    </a:p>
                  </a:txBody>
                  <a:tcPr marL="4771" marR="4771" marT="4771" marB="0" anchor="b">
                    <a:lnL>
                      <a:noFill/>
                    </a:lnL>
                    <a:lnR>
                      <a:noFill/>
                    </a:lnR>
                    <a:lnT>
                      <a:noFill/>
                    </a:lnT>
                    <a:lnB>
                      <a:noFill/>
                    </a:lnB>
                  </a:tcPr>
                </a:tc>
                <a:extLst>
                  <a:ext uri="{0D108BD9-81ED-4DB2-BD59-A6C34878D82A}">
                    <a16:rowId xmlns:a16="http://schemas.microsoft.com/office/drawing/2014/main" val="3998167400"/>
                  </a:ext>
                </a:extLst>
              </a:tr>
              <a:tr h="129661">
                <a:tc>
                  <a:txBody>
                    <a:bodyPr/>
                    <a:lstStyle/>
                    <a:p>
                      <a:pPr algn="l" fontAlgn="b"/>
                      <a:r>
                        <a:rPr lang="da-DK" sz="700" b="0" i="0" u="none" strike="noStrike" dirty="0">
                          <a:solidFill>
                            <a:srgbClr val="000000"/>
                          </a:solidFill>
                          <a:effectLst/>
                          <a:latin typeface="Calibri" panose="020F0502020204030204" pitchFamily="34" charset="0"/>
                        </a:rPr>
                        <a:t>4757 Datatekniker, speciale i programmering</a:t>
                      </a:r>
                    </a:p>
                  </a:txBody>
                  <a:tcPr marL="4771" marR="4771" marT="4771" marB="0" anchor="b">
                    <a:lnL>
                      <a:noFill/>
                    </a:lnL>
                    <a:lnR>
                      <a:noFill/>
                    </a:lnR>
                    <a:lnT>
                      <a:noFill/>
                    </a:lnT>
                    <a:lnB>
                      <a:noFill/>
                    </a:lnB>
                  </a:tcPr>
                </a:tc>
                <a:extLst>
                  <a:ext uri="{0D108BD9-81ED-4DB2-BD59-A6C34878D82A}">
                    <a16:rowId xmlns:a16="http://schemas.microsoft.com/office/drawing/2014/main" val="3852401352"/>
                  </a:ext>
                </a:extLst>
              </a:tr>
              <a:tr h="129661">
                <a:tc>
                  <a:txBody>
                    <a:bodyPr/>
                    <a:lstStyle/>
                    <a:p>
                      <a:pPr algn="l" fontAlgn="b"/>
                      <a:r>
                        <a:rPr lang="da-DK" sz="700" b="0" i="0" u="none" strike="noStrike" dirty="0">
                          <a:solidFill>
                            <a:srgbClr val="000000"/>
                          </a:solidFill>
                          <a:effectLst/>
                          <a:latin typeface="Calibri" panose="020F0502020204030204" pitchFamily="34" charset="0"/>
                        </a:rPr>
                        <a:t>4996 Informatikassistent</a:t>
                      </a:r>
                    </a:p>
                  </a:txBody>
                  <a:tcPr marL="4771" marR="4771" marT="4771" marB="0" anchor="b">
                    <a:lnL>
                      <a:noFill/>
                    </a:lnL>
                    <a:lnR>
                      <a:noFill/>
                    </a:lnR>
                    <a:lnT>
                      <a:noFill/>
                    </a:lnT>
                    <a:lnB>
                      <a:noFill/>
                    </a:lnB>
                  </a:tcPr>
                </a:tc>
                <a:extLst>
                  <a:ext uri="{0D108BD9-81ED-4DB2-BD59-A6C34878D82A}">
                    <a16:rowId xmlns:a16="http://schemas.microsoft.com/office/drawing/2014/main" val="3880767690"/>
                  </a:ext>
                </a:extLst>
              </a:tr>
              <a:tr h="129661">
                <a:tc>
                  <a:txBody>
                    <a:bodyPr/>
                    <a:lstStyle/>
                    <a:p>
                      <a:pPr algn="l" fontAlgn="b"/>
                      <a:r>
                        <a:rPr lang="da-DK" sz="700" b="0" i="0" u="none" strike="noStrike" dirty="0">
                          <a:solidFill>
                            <a:srgbClr val="000000"/>
                          </a:solidFill>
                          <a:effectLst/>
                          <a:latin typeface="Calibri" panose="020F0502020204030204" pitchFamily="34" charset="0"/>
                        </a:rPr>
                        <a:t>5063 Designer, </a:t>
                      </a:r>
                      <a:r>
                        <a:rPr lang="da-DK" sz="700" b="0" i="0" u="none" strike="noStrike" dirty="0" err="1">
                          <a:solidFill>
                            <a:srgbClr val="000000"/>
                          </a:solidFill>
                          <a:effectLst/>
                          <a:latin typeface="Calibri" panose="020F0502020204030204" pitchFamily="34" charset="0"/>
                        </a:rPr>
                        <a:t>cand.design</a:t>
                      </a:r>
                      <a:endParaRPr lang="da-DK" sz="700" b="0" i="0" u="none" strike="noStrike" dirty="0">
                        <a:solidFill>
                          <a:srgbClr val="000000"/>
                        </a:solidFill>
                        <a:effectLst/>
                        <a:latin typeface="Calibri" panose="020F0502020204030204" pitchFamily="34" charset="0"/>
                      </a:endParaRPr>
                    </a:p>
                  </a:txBody>
                  <a:tcPr marL="4771" marR="4771" marT="4771" marB="0" anchor="b">
                    <a:lnL>
                      <a:noFill/>
                    </a:lnL>
                    <a:lnR>
                      <a:noFill/>
                    </a:lnR>
                    <a:lnT>
                      <a:noFill/>
                    </a:lnT>
                    <a:lnB>
                      <a:noFill/>
                    </a:lnB>
                  </a:tcPr>
                </a:tc>
                <a:extLst>
                  <a:ext uri="{0D108BD9-81ED-4DB2-BD59-A6C34878D82A}">
                    <a16:rowId xmlns:a16="http://schemas.microsoft.com/office/drawing/2014/main" val="1598672757"/>
                  </a:ext>
                </a:extLst>
              </a:tr>
              <a:tr h="129661">
                <a:tc>
                  <a:txBody>
                    <a:bodyPr/>
                    <a:lstStyle/>
                    <a:p>
                      <a:pPr algn="l" fontAlgn="b"/>
                      <a:r>
                        <a:rPr lang="da-DK" sz="700" b="0" i="0" u="none" strike="noStrike" dirty="0">
                          <a:solidFill>
                            <a:srgbClr val="000000"/>
                          </a:solidFill>
                          <a:effectLst/>
                          <a:latin typeface="Calibri" panose="020F0502020204030204" pitchFamily="34" charset="0"/>
                        </a:rPr>
                        <a:t>5065 IT-teknolog, elektronik</a:t>
                      </a:r>
                    </a:p>
                  </a:txBody>
                  <a:tcPr marL="4771" marR="4771" marT="4771" marB="0" anchor="b">
                    <a:lnL>
                      <a:noFill/>
                    </a:lnL>
                    <a:lnR>
                      <a:noFill/>
                    </a:lnR>
                    <a:lnT>
                      <a:noFill/>
                    </a:lnT>
                    <a:lnB>
                      <a:noFill/>
                    </a:lnB>
                  </a:tcPr>
                </a:tc>
                <a:extLst>
                  <a:ext uri="{0D108BD9-81ED-4DB2-BD59-A6C34878D82A}">
                    <a16:rowId xmlns:a16="http://schemas.microsoft.com/office/drawing/2014/main" val="2764907612"/>
                  </a:ext>
                </a:extLst>
              </a:tr>
              <a:tr h="129661">
                <a:tc>
                  <a:txBody>
                    <a:bodyPr/>
                    <a:lstStyle/>
                    <a:p>
                      <a:pPr algn="l" fontAlgn="b"/>
                      <a:r>
                        <a:rPr lang="da-DK" sz="700" b="0" i="0" u="none" strike="noStrike" dirty="0">
                          <a:solidFill>
                            <a:srgbClr val="000000"/>
                          </a:solidFill>
                          <a:effectLst/>
                          <a:latin typeface="Calibri" panose="020F0502020204030204" pitchFamily="34" charset="0"/>
                        </a:rPr>
                        <a:t>5082 Multimediedesigner</a:t>
                      </a:r>
                    </a:p>
                  </a:txBody>
                  <a:tcPr marL="4771" marR="4771" marT="4771" marB="0" anchor="b">
                    <a:lnL>
                      <a:noFill/>
                    </a:lnL>
                    <a:lnR>
                      <a:noFill/>
                    </a:lnR>
                    <a:lnT>
                      <a:noFill/>
                    </a:lnT>
                    <a:lnB>
                      <a:noFill/>
                    </a:lnB>
                  </a:tcPr>
                </a:tc>
                <a:extLst>
                  <a:ext uri="{0D108BD9-81ED-4DB2-BD59-A6C34878D82A}">
                    <a16:rowId xmlns:a16="http://schemas.microsoft.com/office/drawing/2014/main" val="3094547440"/>
                  </a:ext>
                </a:extLst>
              </a:tr>
              <a:tr h="129661">
                <a:tc>
                  <a:txBody>
                    <a:bodyPr/>
                    <a:lstStyle/>
                    <a:p>
                      <a:pPr algn="l" fontAlgn="b"/>
                      <a:r>
                        <a:rPr lang="da-DK" sz="700" b="0" i="0" u="none" strike="noStrike" dirty="0">
                          <a:solidFill>
                            <a:srgbClr val="000000"/>
                          </a:solidFill>
                          <a:effectLst/>
                          <a:latin typeface="Calibri" panose="020F0502020204030204" pitchFamily="34" charset="0"/>
                        </a:rPr>
                        <a:t>5133 IT-teknolog</a:t>
                      </a:r>
                    </a:p>
                  </a:txBody>
                  <a:tcPr marL="4771" marR="4771" marT="4771" marB="0" anchor="b">
                    <a:lnL>
                      <a:noFill/>
                    </a:lnL>
                    <a:lnR>
                      <a:noFill/>
                    </a:lnR>
                    <a:lnT>
                      <a:noFill/>
                    </a:lnT>
                    <a:lnB>
                      <a:noFill/>
                    </a:lnB>
                  </a:tcPr>
                </a:tc>
                <a:extLst>
                  <a:ext uri="{0D108BD9-81ED-4DB2-BD59-A6C34878D82A}">
                    <a16:rowId xmlns:a16="http://schemas.microsoft.com/office/drawing/2014/main" val="2426909047"/>
                  </a:ext>
                </a:extLst>
              </a:tr>
              <a:tr h="129661">
                <a:tc>
                  <a:txBody>
                    <a:bodyPr/>
                    <a:lstStyle/>
                    <a:p>
                      <a:pPr algn="l" fontAlgn="b"/>
                      <a:r>
                        <a:rPr lang="da-DK" sz="700" b="0" i="0" u="none" strike="noStrike" dirty="0">
                          <a:solidFill>
                            <a:srgbClr val="000000"/>
                          </a:solidFill>
                          <a:effectLst/>
                          <a:latin typeface="Calibri" panose="020F0502020204030204" pitchFamily="34" charset="0"/>
                        </a:rPr>
                        <a:t>5137 E-designer</a:t>
                      </a:r>
                    </a:p>
                  </a:txBody>
                  <a:tcPr marL="4771" marR="4771" marT="4771" marB="0" anchor="b">
                    <a:lnL>
                      <a:noFill/>
                    </a:lnL>
                    <a:lnR>
                      <a:noFill/>
                    </a:lnR>
                    <a:lnT>
                      <a:noFill/>
                    </a:lnT>
                    <a:lnB>
                      <a:noFill/>
                    </a:lnB>
                  </a:tcPr>
                </a:tc>
                <a:extLst>
                  <a:ext uri="{0D108BD9-81ED-4DB2-BD59-A6C34878D82A}">
                    <a16:rowId xmlns:a16="http://schemas.microsoft.com/office/drawing/2014/main" val="507718365"/>
                  </a:ext>
                </a:extLst>
              </a:tr>
              <a:tr h="129661">
                <a:tc>
                  <a:txBody>
                    <a:bodyPr/>
                    <a:lstStyle/>
                    <a:p>
                      <a:pPr algn="l" fontAlgn="b"/>
                      <a:r>
                        <a:rPr lang="da-DK" sz="700" b="0" i="0" u="none" strike="noStrike" dirty="0">
                          <a:solidFill>
                            <a:srgbClr val="000000"/>
                          </a:solidFill>
                          <a:effectLst/>
                          <a:latin typeface="Calibri" panose="020F0502020204030204" pitchFamily="34" charset="0"/>
                        </a:rPr>
                        <a:t>5162 IT-teknolog, netværksteknologi</a:t>
                      </a:r>
                    </a:p>
                  </a:txBody>
                  <a:tcPr marL="4771" marR="4771" marT="4771" marB="0" anchor="b">
                    <a:lnL>
                      <a:noFill/>
                    </a:lnL>
                    <a:lnR>
                      <a:noFill/>
                    </a:lnR>
                    <a:lnT>
                      <a:noFill/>
                    </a:lnT>
                    <a:lnB>
                      <a:noFill/>
                    </a:lnB>
                  </a:tcPr>
                </a:tc>
                <a:extLst>
                  <a:ext uri="{0D108BD9-81ED-4DB2-BD59-A6C34878D82A}">
                    <a16:rowId xmlns:a16="http://schemas.microsoft.com/office/drawing/2014/main" val="3598979182"/>
                  </a:ext>
                </a:extLst>
              </a:tr>
              <a:tr h="129661">
                <a:tc>
                  <a:txBody>
                    <a:bodyPr/>
                    <a:lstStyle/>
                    <a:p>
                      <a:pPr algn="l" fontAlgn="b"/>
                      <a:r>
                        <a:rPr lang="da-DK" sz="700" b="0" i="0" u="none" strike="noStrike" dirty="0">
                          <a:solidFill>
                            <a:srgbClr val="000000"/>
                          </a:solidFill>
                          <a:effectLst/>
                          <a:latin typeface="Calibri" panose="020F0502020204030204" pitchFamily="34" charset="0"/>
                        </a:rPr>
                        <a:t>5212 IT-produktdesign, cand.it.</a:t>
                      </a:r>
                    </a:p>
                  </a:txBody>
                  <a:tcPr marL="4771" marR="4771" marT="4771" marB="0" anchor="b">
                    <a:lnL>
                      <a:noFill/>
                    </a:lnL>
                    <a:lnR>
                      <a:noFill/>
                    </a:lnR>
                    <a:lnT>
                      <a:noFill/>
                    </a:lnT>
                    <a:lnB>
                      <a:noFill/>
                    </a:lnB>
                  </a:tcPr>
                </a:tc>
                <a:extLst>
                  <a:ext uri="{0D108BD9-81ED-4DB2-BD59-A6C34878D82A}">
                    <a16:rowId xmlns:a16="http://schemas.microsoft.com/office/drawing/2014/main" val="670874656"/>
                  </a:ext>
                </a:extLst>
              </a:tr>
              <a:tr h="129661">
                <a:tc>
                  <a:txBody>
                    <a:bodyPr/>
                    <a:lstStyle/>
                    <a:p>
                      <a:pPr algn="l" fontAlgn="b"/>
                      <a:r>
                        <a:rPr lang="da-DK" sz="700" b="0" i="0" u="none" strike="noStrike" dirty="0">
                          <a:solidFill>
                            <a:srgbClr val="000000"/>
                          </a:solidFill>
                          <a:effectLst/>
                          <a:latin typeface="Calibri" panose="020F0502020204030204" pitchFamily="34" charset="0"/>
                        </a:rPr>
                        <a:t>5213 Robotteknologi, civilingeniør cand.polyt.</a:t>
                      </a:r>
                    </a:p>
                  </a:txBody>
                  <a:tcPr marL="4771" marR="4771" marT="4771" marB="0" anchor="b">
                    <a:lnL>
                      <a:noFill/>
                    </a:lnL>
                    <a:lnR>
                      <a:noFill/>
                    </a:lnR>
                    <a:lnT>
                      <a:noFill/>
                    </a:lnT>
                    <a:lnB>
                      <a:noFill/>
                    </a:lnB>
                  </a:tcPr>
                </a:tc>
                <a:extLst>
                  <a:ext uri="{0D108BD9-81ED-4DB2-BD59-A6C34878D82A}">
                    <a16:rowId xmlns:a16="http://schemas.microsoft.com/office/drawing/2014/main" val="4086972756"/>
                  </a:ext>
                </a:extLst>
              </a:tr>
              <a:tr h="129661">
                <a:tc>
                  <a:txBody>
                    <a:bodyPr/>
                    <a:lstStyle/>
                    <a:p>
                      <a:pPr algn="l" fontAlgn="b"/>
                      <a:r>
                        <a:rPr lang="da-DK" sz="700" b="0" i="0" u="none" strike="noStrike" dirty="0">
                          <a:solidFill>
                            <a:srgbClr val="000000"/>
                          </a:solidFill>
                          <a:effectLst/>
                          <a:latin typeface="Calibri" panose="020F0502020204030204" pitchFamily="34" charset="0"/>
                        </a:rPr>
                        <a:t>5214 Netværk og distribuerede systemer, civilingeniør cand.polyt.</a:t>
                      </a:r>
                    </a:p>
                  </a:txBody>
                  <a:tcPr marL="4771" marR="4771" marT="4771" marB="0" anchor="b">
                    <a:lnL>
                      <a:noFill/>
                    </a:lnL>
                    <a:lnR>
                      <a:noFill/>
                    </a:lnR>
                    <a:lnT>
                      <a:noFill/>
                    </a:lnT>
                    <a:lnB>
                      <a:noFill/>
                    </a:lnB>
                  </a:tcPr>
                </a:tc>
                <a:extLst>
                  <a:ext uri="{0D108BD9-81ED-4DB2-BD59-A6C34878D82A}">
                    <a16:rowId xmlns:a16="http://schemas.microsoft.com/office/drawing/2014/main" val="2999302522"/>
                  </a:ext>
                </a:extLst>
              </a:tr>
              <a:tr h="129661">
                <a:tc>
                  <a:txBody>
                    <a:bodyPr/>
                    <a:lstStyle/>
                    <a:p>
                      <a:pPr algn="l" fontAlgn="b"/>
                      <a:r>
                        <a:rPr lang="da-DK" sz="700" b="0" i="0" u="none" strike="noStrike" dirty="0">
                          <a:solidFill>
                            <a:srgbClr val="000000"/>
                          </a:solidFill>
                          <a:effectLst/>
                          <a:latin typeface="Calibri" panose="020F0502020204030204" pitchFamily="34" charset="0"/>
                        </a:rPr>
                        <a:t>5216 Regulering og automation, civilingeniør cand.polyt.</a:t>
                      </a:r>
                    </a:p>
                  </a:txBody>
                  <a:tcPr marL="4771" marR="4771" marT="4771" marB="0" anchor="b">
                    <a:lnL>
                      <a:noFill/>
                    </a:lnL>
                    <a:lnR>
                      <a:noFill/>
                    </a:lnR>
                    <a:lnT>
                      <a:noFill/>
                    </a:lnT>
                    <a:lnB>
                      <a:noFill/>
                    </a:lnB>
                  </a:tcPr>
                </a:tc>
                <a:extLst>
                  <a:ext uri="{0D108BD9-81ED-4DB2-BD59-A6C34878D82A}">
                    <a16:rowId xmlns:a16="http://schemas.microsoft.com/office/drawing/2014/main" val="1734600903"/>
                  </a:ext>
                </a:extLst>
              </a:tr>
              <a:tr h="129661">
                <a:tc>
                  <a:txBody>
                    <a:bodyPr/>
                    <a:lstStyle/>
                    <a:p>
                      <a:pPr algn="l" fontAlgn="b"/>
                      <a:r>
                        <a:rPr lang="da-DK" sz="700" b="0" i="0" u="none" strike="noStrike" dirty="0">
                          <a:solidFill>
                            <a:srgbClr val="000000"/>
                          </a:solidFill>
                          <a:effectLst/>
                          <a:latin typeface="Calibri" panose="020F0502020204030204" pitchFamily="34" charset="0"/>
                        </a:rPr>
                        <a:t>5217 Trådløse kommunikationssystemer, civilingeniør cand.polyt.</a:t>
                      </a:r>
                    </a:p>
                  </a:txBody>
                  <a:tcPr marL="4771" marR="4771" marT="4771" marB="0" anchor="b">
                    <a:lnL>
                      <a:noFill/>
                    </a:lnL>
                    <a:lnR>
                      <a:noFill/>
                    </a:lnR>
                    <a:lnT>
                      <a:noFill/>
                    </a:lnT>
                    <a:lnB>
                      <a:noFill/>
                    </a:lnB>
                  </a:tcPr>
                </a:tc>
                <a:extLst>
                  <a:ext uri="{0D108BD9-81ED-4DB2-BD59-A6C34878D82A}">
                    <a16:rowId xmlns:a16="http://schemas.microsoft.com/office/drawing/2014/main" val="680095480"/>
                  </a:ext>
                </a:extLst>
              </a:tr>
            </a:tbl>
          </a:graphicData>
        </a:graphic>
      </p:graphicFrame>
      <p:graphicFrame>
        <p:nvGraphicFramePr>
          <p:cNvPr id="6" name="Tabel 5"/>
          <p:cNvGraphicFramePr>
            <a:graphicFrameLocks noGrp="1"/>
          </p:cNvGraphicFramePr>
          <p:nvPr>
            <p:extLst>
              <p:ext uri="{D42A27DB-BD31-4B8C-83A1-F6EECF244321}">
                <p14:modId xmlns:p14="http://schemas.microsoft.com/office/powerpoint/2010/main" val="3387430185"/>
              </p:ext>
            </p:extLst>
          </p:nvPr>
        </p:nvGraphicFramePr>
        <p:xfrm>
          <a:off x="3277469" y="1140331"/>
          <a:ext cx="2488978" cy="4943686"/>
        </p:xfrm>
        <a:graphic>
          <a:graphicData uri="http://schemas.openxmlformats.org/drawingml/2006/table">
            <a:tbl>
              <a:tblPr/>
              <a:tblGrid>
                <a:gridCol w="2488978">
                  <a:extLst>
                    <a:ext uri="{9D8B030D-6E8A-4147-A177-3AD203B41FA5}">
                      <a16:colId xmlns:a16="http://schemas.microsoft.com/office/drawing/2014/main" val="1893959519"/>
                    </a:ext>
                  </a:extLst>
                </a:gridCol>
              </a:tblGrid>
              <a:tr h="130097">
                <a:tc>
                  <a:txBody>
                    <a:bodyPr/>
                    <a:lstStyle/>
                    <a:p>
                      <a:pPr algn="l" fontAlgn="b"/>
                      <a:r>
                        <a:rPr lang="da-DK" sz="700" b="0" i="0" u="none" strike="noStrike">
                          <a:solidFill>
                            <a:srgbClr val="000000"/>
                          </a:solidFill>
                          <a:effectLst/>
                          <a:latin typeface="Calibri" panose="020F0502020204030204" pitchFamily="34" charset="0"/>
                        </a:rPr>
                        <a:t>5218 Vision, grafik og interaktive systemer, civilingeniør cand.polyt.</a:t>
                      </a:r>
                    </a:p>
                  </a:txBody>
                  <a:tcPr marL="4771" marR="4771" marT="4771" marB="0" anchor="b">
                    <a:lnL>
                      <a:noFill/>
                    </a:lnL>
                    <a:lnR>
                      <a:noFill/>
                    </a:lnR>
                    <a:lnT>
                      <a:noFill/>
                    </a:lnT>
                    <a:lnB>
                      <a:noFill/>
                    </a:lnB>
                  </a:tcPr>
                </a:tc>
                <a:extLst>
                  <a:ext uri="{0D108BD9-81ED-4DB2-BD59-A6C34878D82A}">
                    <a16:rowId xmlns:a16="http://schemas.microsoft.com/office/drawing/2014/main" val="3088800979"/>
                  </a:ext>
                </a:extLst>
              </a:tr>
              <a:tr h="130097">
                <a:tc>
                  <a:txBody>
                    <a:bodyPr/>
                    <a:lstStyle/>
                    <a:p>
                      <a:pPr algn="l" fontAlgn="b"/>
                      <a:r>
                        <a:rPr lang="da-DK" sz="700" b="0" i="0" u="none" strike="noStrike">
                          <a:solidFill>
                            <a:srgbClr val="000000"/>
                          </a:solidFill>
                          <a:effectLst/>
                          <a:latin typeface="Calibri" panose="020F0502020204030204" pitchFamily="34" charset="0"/>
                        </a:rPr>
                        <a:t>5219 Indlejrede softwaresystemer, civilingeniør cand.polyt.</a:t>
                      </a:r>
                    </a:p>
                  </a:txBody>
                  <a:tcPr marL="4771" marR="4771" marT="4771" marB="0" anchor="b">
                    <a:lnL>
                      <a:noFill/>
                    </a:lnL>
                    <a:lnR>
                      <a:noFill/>
                    </a:lnR>
                    <a:lnT>
                      <a:noFill/>
                    </a:lnT>
                    <a:lnB>
                      <a:noFill/>
                    </a:lnB>
                  </a:tcPr>
                </a:tc>
                <a:extLst>
                  <a:ext uri="{0D108BD9-81ED-4DB2-BD59-A6C34878D82A}">
                    <a16:rowId xmlns:a16="http://schemas.microsoft.com/office/drawing/2014/main" val="3739716322"/>
                  </a:ext>
                </a:extLst>
              </a:tr>
              <a:tr h="130097">
                <a:tc>
                  <a:txBody>
                    <a:bodyPr/>
                    <a:lstStyle/>
                    <a:p>
                      <a:pPr algn="l" fontAlgn="b"/>
                      <a:r>
                        <a:rPr lang="da-DK" sz="700" b="0" i="0" u="none" strike="noStrike">
                          <a:solidFill>
                            <a:srgbClr val="000000"/>
                          </a:solidFill>
                          <a:effectLst/>
                          <a:latin typeface="Calibri" panose="020F0502020204030204" pitchFamily="34" charset="0"/>
                        </a:rPr>
                        <a:t>5237 Signalbehandling og beregning, civilingeniør cand.polyt.</a:t>
                      </a:r>
                    </a:p>
                  </a:txBody>
                  <a:tcPr marL="4771" marR="4771" marT="4771" marB="0" anchor="b">
                    <a:lnL>
                      <a:noFill/>
                    </a:lnL>
                    <a:lnR>
                      <a:noFill/>
                    </a:lnR>
                    <a:lnT>
                      <a:noFill/>
                    </a:lnT>
                    <a:lnB>
                      <a:noFill/>
                    </a:lnB>
                  </a:tcPr>
                </a:tc>
                <a:extLst>
                  <a:ext uri="{0D108BD9-81ED-4DB2-BD59-A6C34878D82A}">
                    <a16:rowId xmlns:a16="http://schemas.microsoft.com/office/drawing/2014/main" val="2254569706"/>
                  </a:ext>
                </a:extLst>
              </a:tr>
              <a:tr h="130097">
                <a:tc>
                  <a:txBody>
                    <a:bodyPr/>
                    <a:lstStyle/>
                    <a:p>
                      <a:pPr algn="l" fontAlgn="b"/>
                      <a:r>
                        <a:rPr lang="da-DK" sz="700" b="0" i="0" u="none" strike="noStrike">
                          <a:solidFill>
                            <a:srgbClr val="000000"/>
                          </a:solidFill>
                          <a:effectLst/>
                          <a:latin typeface="Calibri" panose="020F0502020204030204" pitchFamily="34" charset="0"/>
                        </a:rPr>
                        <a:t>5242 Digitale medieteknologier, civilingeniør cand.polyt.</a:t>
                      </a:r>
                    </a:p>
                  </a:txBody>
                  <a:tcPr marL="4771" marR="4771" marT="4771" marB="0" anchor="b">
                    <a:lnL>
                      <a:noFill/>
                    </a:lnL>
                    <a:lnR>
                      <a:noFill/>
                    </a:lnR>
                    <a:lnT>
                      <a:noFill/>
                    </a:lnT>
                    <a:lnB>
                      <a:noFill/>
                    </a:lnB>
                  </a:tcPr>
                </a:tc>
                <a:extLst>
                  <a:ext uri="{0D108BD9-81ED-4DB2-BD59-A6C34878D82A}">
                    <a16:rowId xmlns:a16="http://schemas.microsoft.com/office/drawing/2014/main" val="3538617753"/>
                  </a:ext>
                </a:extLst>
              </a:tr>
              <a:tr h="130097">
                <a:tc>
                  <a:txBody>
                    <a:bodyPr/>
                    <a:lstStyle/>
                    <a:p>
                      <a:pPr algn="l" fontAlgn="b"/>
                      <a:r>
                        <a:rPr lang="da-DK" sz="700" b="0" i="0" u="none" strike="noStrike">
                          <a:solidFill>
                            <a:srgbClr val="000000"/>
                          </a:solidFill>
                          <a:effectLst/>
                          <a:latin typeface="Calibri" panose="020F0502020204030204" pitchFamily="34" charset="0"/>
                        </a:rPr>
                        <a:t>5271 IT, civilingeniør</a:t>
                      </a:r>
                    </a:p>
                  </a:txBody>
                  <a:tcPr marL="4771" marR="4771" marT="4771" marB="0" anchor="b">
                    <a:lnL>
                      <a:noFill/>
                    </a:lnL>
                    <a:lnR>
                      <a:noFill/>
                    </a:lnR>
                    <a:lnT>
                      <a:noFill/>
                    </a:lnT>
                    <a:lnB>
                      <a:noFill/>
                    </a:lnB>
                  </a:tcPr>
                </a:tc>
                <a:extLst>
                  <a:ext uri="{0D108BD9-81ED-4DB2-BD59-A6C34878D82A}">
                    <a16:rowId xmlns:a16="http://schemas.microsoft.com/office/drawing/2014/main" val="3525283726"/>
                  </a:ext>
                </a:extLst>
              </a:tr>
              <a:tr h="130097">
                <a:tc>
                  <a:txBody>
                    <a:bodyPr/>
                    <a:lstStyle/>
                    <a:p>
                      <a:pPr algn="l" fontAlgn="b"/>
                      <a:r>
                        <a:rPr lang="da-DK" sz="700" b="0" i="0" u="none" strike="noStrike">
                          <a:solidFill>
                            <a:srgbClr val="000000"/>
                          </a:solidFill>
                          <a:effectLst/>
                          <a:latin typeface="Calibri" panose="020F0502020204030204" pitchFamily="34" charset="0"/>
                        </a:rPr>
                        <a:t>5300 Elektroteknik, teknikumingeniør</a:t>
                      </a:r>
                    </a:p>
                  </a:txBody>
                  <a:tcPr marL="4771" marR="4771" marT="4771" marB="0" anchor="b">
                    <a:lnL>
                      <a:noFill/>
                    </a:lnL>
                    <a:lnR>
                      <a:noFill/>
                    </a:lnR>
                    <a:lnT>
                      <a:noFill/>
                    </a:lnT>
                    <a:lnB>
                      <a:noFill/>
                    </a:lnB>
                  </a:tcPr>
                </a:tc>
                <a:extLst>
                  <a:ext uri="{0D108BD9-81ED-4DB2-BD59-A6C34878D82A}">
                    <a16:rowId xmlns:a16="http://schemas.microsoft.com/office/drawing/2014/main" val="1200025227"/>
                  </a:ext>
                </a:extLst>
              </a:tr>
              <a:tr h="130097">
                <a:tc>
                  <a:txBody>
                    <a:bodyPr/>
                    <a:lstStyle/>
                    <a:p>
                      <a:pPr algn="l" fontAlgn="b"/>
                      <a:r>
                        <a:rPr lang="da-DK" sz="700" b="0" i="0" u="none" strike="noStrike" dirty="0">
                          <a:solidFill>
                            <a:srgbClr val="000000"/>
                          </a:solidFill>
                          <a:effectLst/>
                          <a:latin typeface="Calibri" panose="020F0502020204030204" pitchFamily="34" charset="0"/>
                        </a:rPr>
                        <a:t>5305 </a:t>
                      </a:r>
                      <a:r>
                        <a:rPr lang="da-DK" sz="700" b="0" i="0" u="none" strike="noStrike" dirty="0" err="1">
                          <a:solidFill>
                            <a:srgbClr val="000000"/>
                          </a:solidFill>
                          <a:effectLst/>
                          <a:latin typeface="Calibri" panose="020F0502020204030204" pitchFamily="34" charset="0"/>
                        </a:rPr>
                        <a:t>Elektro</a:t>
                      </a:r>
                      <a:r>
                        <a:rPr lang="da-DK" sz="700" b="0" i="0" u="none" strike="noStrike" dirty="0">
                          <a:solidFill>
                            <a:srgbClr val="000000"/>
                          </a:solidFill>
                          <a:effectLst/>
                          <a:latin typeface="Calibri" panose="020F0502020204030204" pitchFamily="34" charset="0"/>
                        </a:rPr>
                        <a:t>, teknikumingeniør *</a:t>
                      </a:r>
                    </a:p>
                  </a:txBody>
                  <a:tcPr marL="4771" marR="4771" marT="4771" marB="0" anchor="b">
                    <a:lnL>
                      <a:noFill/>
                    </a:lnL>
                    <a:lnR>
                      <a:noFill/>
                    </a:lnR>
                    <a:lnT>
                      <a:noFill/>
                    </a:lnT>
                    <a:lnB>
                      <a:noFill/>
                    </a:lnB>
                  </a:tcPr>
                </a:tc>
                <a:extLst>
                  <a:ext uri="{0D108BD9-81ED-4DB2-BD59-A6C34878D82A}">
                    <a16:rowId xmlns:a16="http://schemas.microsoft.com/office/drawing/2014/main" val="1905117688"/>
                  </a:ext>
                </a:extLst>
              </a:tr>
              <a:tr h="130097">
                <a:tc>
                  <a:txBody>
                    <a:bodyPr/>
                    <a:lstStyle/>
                    <a:p>
                      <a:pPr algn="l" fontAlgn="b"/>
                      <a:r>
                        <a:rPr lang="da-DK" sz="700" b="0" i="0" u="none" strike="noStrike" dirty="0">
                          <a:solidFill>
                            <a:srgbClr val="000000"/>
                          </a:solidFill>
                          <a:effectLst/>
                          <a:latin typeface="Calibri" panose="020F0502020204030204" pitchFamily="34" charset="0"/>
                        </a:rPr>
                        <a:t>5307 Svagstrøm, teknikumingeniør *</a:t>
                      </a:r>
                    </a:p>
                  </a:txBody>
                  <a:tcPr marL="4771" marR="4771" marT="4771" marB="0" anchor="b">
                    <a:lnL>
                      <a:noFill/>
                    </a:lnL>
                    <a:lnR>
                      <a:noFill/>
                    </a:lnR>
                    <a:lnT>
                      <a:noFill/>
                    </a:lnT>
                    <a:lnB>
                      <a:noFill/>
                    </a:lnB>
                  </a:tcPr>
                </a:tc>
                <a:extLst>
                  <a:ext uri="{0D108BD9-81ED-4DB2-BD59-A6C34878D82A}">
                    <a16:rowId xmlns:a16="http://schemas.microsoft.com/office/drawing/2014/main" val="837308281"/>
                  </a:ext>
                </a:extLst>
              </a:tr>
              <a:tr h="130097">
                <a:tc>
                  <a:txBody>
                    <a:bodyPr/>
                    <a:lstStyle/>
                    <a:p>
                      <a:pPr algn="l" fontAlgn="b"/>
                      <a:r>
                        <a:rPr lang="da-DK" sz="700" b="0" i="0" u="none" strike="noStrike" dirty="0">
                          <a:solidFill>
                            <a:srgbClr val="000000"/>
                          </a:solidFill>
                          <a:effectLst/>
                          <a:latin typeface="Calibri" panose="020F0502020204030204" pitchFamily="34" charset="0"/>
                        </a:rPr>
                        <a:t>5324 Medie- og </a:t>
                      </a:r>
                      <a:r>
                        <a:rPr lang="da-DK" sz="700" b="0" i="0" u="none" strike="noStrike" dirty="0" err="1">
                          <a:solidFill>
                            <a:srgbClr val="000000"/>
                          </a:solidFill>
                          <a:effectLst/>
                          <a:latin typeface="Calibri" panose="020F0502020204030204" pitchFamily="34" charset="0"/>
                        </a:rPr>
                        <a:t>sonokommunikation</a:t>
                      </a:r>
                      <a:r>
                        <a:rPr lang="da-DK" sz="700" b="0" i="0" u="none" strike="noStrike" dirty="0">
                          <a:solidFill>
                            <a:srgbClr val="000000"/>
                          </a:solidFill>
                          <a:effectLst/>
                          <a:latin typeface="Calibri" panose="020F0502020204030204" pitchFamily="34" charset="0"/>
                        </a:rPr>
                        <a:t>, </a:t>
                      </a:r>
                      <a:r>
                        <a:rPr lang="da-DK" sz="700" b="0" i="0" u="none" strike="noStrike" dirty="0" err="1">
                          <a:solidFill>
                            <a:srgbClr val="000000"/>
                          </a:solidFill>
                          <a:effectLst/>
                          <a:latin typeface="Calibri" panose="020F0502020204030204" pitchFamily="34" charset="0"/>
                        </a:rPr>
                        <a:t>prof.bach</a:t>
                      </a:r>
                      <a:r>
                        <a:rPr lang="da-DK" sz="700" b="0" i="0" u="none" strike="noStrike" dirty="0">
                          <a:solidFill>
                            <a:srgbClr val="000000"/>
                          </a:solidFill>
                          <a:effectLst/>
                          <a:latin typeface="Calibri" panose="020F0502020204030204" pitchFamily="34" charset="0"/>
                        </a:rPr>
                        <a:t>.</a:t>
                      </a:r>
                    </a:p>
                  </a:txBody>
                  <a:tcPr marL="4771" marR="4771" marT="4771" marB="0" anchor="b">
                    <a:lnL>
                      <a:noFill/>
                    </a:lnL>
                    <a:lnR>
                      <a:noFill/>
                    </a:lnR>
                    <a:lnT>
                      <a:noFill/>
                    </a:lnT>
                    <a:lnB>
                      <a:noFill/>
                    </a:lnB>
                  </a:tcPr>
                </a:tc>
                <a:extLst>
                  <a:ext uri="{0D108BD9-81ED-4DB2-BD59-A6C34878D82A}">
                    <a16:rowId xmlns:a16="http://schemas.microsoft.com/office/drawing/2014/main" val="871860479"/>
                  </a:ext>
                </a:extLst>
              </a:tr>
              <a:tr h="130097">
                <a:tc>
                  <a:txBody>
                    <a:bodyPr/>
                    <a:lstStyle/>
                    <a:p>
                      <a:pPr algn="l" fontAlgn="b"/>
                      <a:r>
                        <a:rPr lang="da-DK" sz="700" b="0" i="0" u="none" strike="noStrike" dirty="0">
                          <a:solidFill>
                            <a:srgbClr val="000000"/>
                          </a:solidFill>
                          <a:effectLst/>
                          <a:latin typeface="Calibri" panose="020F0502020204030204" pitchFamily="34" charset="0"/>
                        </a:rPr>
                        <a:t>5328 Teknologi og økonomi, ingeniør </a:t>
                      </a:r>
                      <a:r>
                        <a:rPr lang="da-DK" sz="700" b="0" i="0" u="none" strike="noStrike" dirty="0" err="1">
                          <a:solidFill>
                            <a:srgbClr val="000000"/>
                          </a:solidFill>
                          <a:effectLst/>
                          <a:latin typeface="Calibri" panose="020F0502020204030204" pitchFamily="34" charset="0"/>
                        </a:rPr>
                        <a:t>prof.bach</a:t>
                      </a:r>
                      <a:r>
                        <a:rPr lang="da-DK" sz="700" b="0" i="0" u="none" strike="noStrike" dirty="0">
                          <a:solidFill>
                            <a:srgbClr val="000000"/>
                          </a:solidFill>
                          <a:effectLst/>
                          <a:latin typeface="Calibri" panose="020F0502020204030204" pitchFamily="34" charset="0"/>
                        </a:rPr>
                        <a:t>.</a:t>
                      </a:r>
                    </a:p>
                  </a:txBody>
                  <a:tcPr marL="4771" marR="4771" marT="4771" marB="0" anchor="b">
                    <a:lnL>
                      <a:noFill/>
                    </a:lnL>
                    <a:lnR>
                      <a:noFill/>
                    </a:lnR>
                    <a:lnT>
                      <a:noFill/>
                    </a:lnT>
                    <a:lnB>
                      <a:noFill/>
                    </a:lnB>
                  </a:tcPr>
                </a:tc>
                <a:extLst>
                  <a:ext uri="{0D108BD9-81ED-4DB2-BD59-A6C34878D82A}">
                    <a16:rowId xmlns:a16="http://schemas.microsoft.com/office/drawing/2014/main" val="886066664"/>
                  </a:ext>
                </a:extLst>
              </a:tr>
              <a:tr h="130097">
                <a:tc>
                  <a:txBody>
                    <a:bodyPr/>
                    <a:lstStyle/>
                    <a:p>
                      <a:pPr algn="l" fontAlgn="b"/>
                      <a:r>
                        <a:rPr lang="da-DK" sz="700" b="0" i="0" u="none" strike="noStrike" dirty="0">
                          <a:solidFill>
                            <a:srgbClr val="000000"/>
                          </a:solidFill>
                          <a:effectLst/>
                          <a:latin typeface="Calibri" panose="020F0502020204030204" pitchFamily="34" charset="0"/>
                        </a:rPr>
                        <a:t>5338 Elektronik og IT, ingeniør </a:t>
                      </a:r>
                      <a:r>
                        <a:rPr lang="da-DK" sz="700" b="0" i="0" u="none" strike="noStrike" dirty="0" err="1">
                          <a:solidFill>
                            <a:srgbClr val="000000"/>
                          </a:solidFill>
                          <a:effectLst/>
                          <a:latin typeface="Calibri" panose="020F0502020204030204" pitchFamily="34" charset="0"/>
                        </a:rPr>
                        <a:t>prof.bach</a:t>
                      </a:r>
                      <a:r>
                        <a:rPr lang="da-DK" sz="700" b="0" i="0" u="none" strike="noStrike" dirty="0">
                          <a:solidFill>
                            <a:srgbClr val="000000"/>
                          </a:solidFill>
                          <a:effectLst/>
                          <a:latin typeface="Calibri" panose="020F0502020204030204" pitchFamily="34" charset="0"/>
                        </a:rPr>
                        <a:t>.</a:t>
                      </a:r>
                    </a:p>
                  </a:txBody>
                  <a:tcPr marL="4771" marR="4771" marT="4771" marB="0" anchor="b">
                    <a:lnL>
                      <a:noFill/>
                    </a:lnL>
                    <a:lnR>
                      <a:noFill/>
                    </a:lnR>
                    <a:lnT>
                      <a:noFill/>
                    </a:lnT>
                    <a:lnB>
                      <a:noFill/>
                    </a:lnB>
                  </a:tcPr>
                </a:tc>
                <a:extLst>
                  <a:ext uri="{0D108BD9-81ED-4DB2-BD59-A6C34878D82A}">
                    <a16:rowId xmlns:a16="http://schemas.microsoft.com/office/drawing/2014/main" val="212929065"/>
                  </a:ext>
                </a:extLst>
              </a:tr>
              <a:tr h="130097">
                <a:tc>
                  <a:txBody>
                    <a:bodyPr/>
                    <a:lstStyle/>
                    <a:p>
                      <a:pPr algn="l" fontAlgn="b"/>
                      <a:r>
                        <a:rPr lang="da-DK" sz="700" b="0" i="0" u="none" strike="noStrike" dirty="0">
                          <a:solidFill>
                            <a:srgbClr val="000000"/>
                          </a:solidFill>
                          <a:effectLst/>
                          <a:latin typeface="Calibri" panose="020F0502020204030204" pitchFamily="34" charset="0"/>
                        </a:rPr>
                        <a:t>5341 Datamatik, akademiingeniør</a:t>
                      </a:r>
                    </a:p>
                  </a:txBody>
                  <a:tcPr marL="4771" marR="4771" marT="4771" marB="0" anchor="b">
                    <a:lnL>
                      <a:noFill/>
                    </a:lnL>
                    <a:lnR>
                      <a:noFill/>
                    </a:lnR>
                    <a:lnT>
                      <a:noFill/>
                    </a:lnT>
                    <a:lnB>
                      <a:noFill/>
                    </a:lnB>
                  </a:tcPr>
                </a:tc>
                <a:extLst>
                  <a:ext uri="{0D108BD9-81ED-4DB2-BD59-A6C34878D82A}">
                    <a16:rowId xmlns:a16="http://schemas.microsoft.com/office/drawing/2014/main" val="2567695754"/>
                  </a:ext>
                </a:extLst>
              </a:tr>
              <a:tr h="130097">
                <a:tc>
                  <a:txBody>
                    <a:bodyPr/>
                    <a:lstStyle/>
                    <a:p>
                      <a:pPr algn="l" fontAlgn="b"/>
                      <a:r>
                        <a:rPr lang="da-DK" sz="700" b="0" i="0" u="none" strike="noStrike" dirty="0">
                          <a:solidFill>
                            <a:srgbClr val="000000"/>
                          </a:solidFill>
                          <a:effectLst/>
                          <a:latin typeface="Calibri" panose="020F0502020204030204" pitchFamily="34" charset="0"/>
                        </a:rPr>
                        <a:t>5343 IT, ingeniør </a:t>
                      </a:r>
                      <a:r>
                        <a:rPr lang="da-DK" sz="700" b="0" i="0" u="none" strike="noStrike" dirty="0" err="1">
                          <a:solidFill>
                            <a:srgbClr val="000000"/>
                          </a:solidFill>
                          <a:effectLst/>
                          <a:latin typeface="Calibri" panose="020F0502020204030204" pitchFamily="34" charset="0"/>
                        </a:rPr>
                        <a:t>prof.bach</a:t>
                      </a:r>
                      <a:r>
                        <a:rPr lang="da-DK" sz="700" b="0" i="0" u="none" strike="noStrike" dirty="0">
                          <a:solidFill>
                            <a:srgbClr val="000000"/>
                          </a:solidFill>
                          <a:effectLst/>
                          <a:latin typeface="Calibri" panose="020F0502020204030204" pitchFamily="34" charset="0"/>
                        </a:rPr>
                        <a:t>.</a:t>
                      </a:r>
                    </a:p>
                  </a:txBody>
                  <a:tcPr marL="4771" marR="4771" marT="4771" marB="0" anchor="b">
                    <a:lnL>
                      <a:noFill/>
                    </a:lnL>
                    <a:lnR>
                      <a:noFill/>
                    </a:lnR>
                    <a:lnT>
                      <a:noFill/>
                    </a:lnT>
                    <a:lnB>
                      <a:noFill/>
                    </a:lnB>
                  </a:tcPr>
                </a:tc>
                <a:extLst>
                  <a:ext uri="{0D108BD9-81ED-4DB2-BD59-A6C34878D82A}">
                    <a16:rowId xmlns:a16="http://schemas.microsoft.com/office/drawing/2014/main" val="3967514410"/>
                  </a:ext>
                </a:extLst>
              </a:tr>
              <a:tr h="130097">
                <a:tc>
                  <a:txBody>
                    <a:bodyPr/>
                    <a:lstStyle/>
                    <a:p>
                      <a:pPr algn="l" fontAlgn="b"/>
                      <a:r>
                        <a:rPr lang="da-DK" sz="700" b="0" i="0" u="none" strike="noStrike" dirty="0">
                          <a:solidFill>
                            <a:srgbClr val="000000"/>
                          </a:solidFill>
                          <a:effectLst/>
                          <a:latin typeface="Calibri" panose="020F0502020204030204" pitchFamily="34" charset="0"/>
                        </a:rPr>
                        <a:t>5344 IT for datamatiker, ingeniør </a:t>
                      </a:r>
                      <a:r>
                        <a:rPr lang="da-DK" sz="700" b="0" i="0" u="none" strike="noStrike" dirty="0" err="1">
                          <a:solidFill>
                            <a:srgbClr val="000000"/>
                          </a:solidFill>
                          <a:effectLst/>
                          <a:latin typeface="Calibri" panose="020F0502020204030204" pitchFamily="34" charset="0"/>
                        </a:rPr>
                        <a:t>prof.bach</a:t>
                      </a:r>
                      <a:r>
                        <a:rPr lang="da-DK" sz="700" b="0" i="0" u="none" strike="noStrike" dirty="0">
                          <a:solidFill>
                            <a:srgbClr val="000000"/>
                          </a:solidFill>
                          <a:effectLst/>
                          <a:latin typeface="Calibri" panose="020F0502020204030204" pitchFamily="34" charset="0"/>
                        </a:rPr>
                        <a:t>.</a:t>
                      </a:r>
                    </a:p>
                  </a:txBody>
                  <a:tcPr marL="4771" marR="4771" marT="4771" marB="0" anchor="b">
                    <a:lnL>
                      <a:noFill/>
                    </a:lnL>
                    <a:lnR>
                      <a:noFill/>
                    </a:lnR>
                    <a:lnT>
                      <a:noFill/>
                    </a:lnT>
                    <a:lnB>
                      <a:noFill/>
                    </a:lnB>
                  </a:tcPr>
                </a:tc>
                <a:extLst>
                  <a:ext uri="{0D108BD9-81ED-4DB2-BD59-A6C34878D82A}">
                    <a16:rowId xmlns:a16="http://schemas.microsoft.com/office/drawing/2014/main" val="3506001894"/>
                  </a:ext>
                </a:extLst>
              </a:tr>
              <a:tr h="130097">
                <a:tc>
                  <a:txBody>
                    <a:bodyPr/>
                    <a:lstStyle/>
                    <a:p>
                      <a:pPr algn="l" fontAlgn="b"/>
                      <a:r>
                        <a:rPr lang="da-DK" sz="700" b="0" i="0" u="none" strike="noStrike" dirty="0">
                          <a:solidFill>
                            <a:srgbClr val="000000"/>
                          </a:solidFill>
                          <a:effectLst/>
                          <a:latin typeface="Calibri" panose="020F0502020204030204" pitchFamily="34" charset="0"/>
                        </a:rPr>
                        <a:t>5352 Elektronik, akademiingeniør *</a:t>
                      </a:r>
                    </a:p>
                  </a:txBody>
                  <a:tcPr marL="4771" marR="4771" marT="4771" marB="0" anchor="b">
                    <a:lnL>
                      <a:noFill/>
                    </a:lnL>
                    <a:lnR>
                      <a:noFill/>
                    </a:lnR>
                    <a:lnT>
                      <a:noFill/>
                    </a:lnT>
                    <a:lnB>
                      <a:noFill/>
                    </a:lnB>
                  </a:tcPr>
                </a:tc>
                <a:extLst>
                  <a:ext uri="{0D108BD9-81ED-4DB2-BD59-A6C34878D82A}">
                    <a16:rowId xmlns:a16="http://schemas.microsoft.com/office/drawing/2014/main" val="4221079606"/>
                  </a:ext>
                </a:extLst>
              </a:tr>
              <a:tr h="130097">
                <a:tc>
                  <a:txBody>
                    <a:bodyPr/>
                    <a:lstStyle/>
                    <a:p>
                      <a:pPr algn="l" fontAlgn="b"/>
                      <a:r>
                        <a:rPr lang="da-DK" sz="700" b="0" i="0" u="none" strike="noStrike" dirty="0">
                          <a:solidFill>
                            <a:srgbClr val="000000"/>
                          </a:solidFill>
                          <a:effectLst/>
                          <a:latin typeface="Calibri" panose="020F0502020204030204" pitchFamily="34" charset="0"/>
                        </a:rPr>
                        <a:t>5354 Svagstrøm, akademiingeniør *</a:t>
                      </a:r>
                    </a:p>
                  </a:txBody>
                  <a:tcPr marL="4771" marR="4771" marT="4771" marB="0" anchor="b">
                    <a:lnL>
                      <a:noFill/>
                    </a:lnL>
                    <a:lnR>
                      <a:noFill/>
                    </a:lnR>
                    <a:lnT>
                      <a:noFill/>
                    </a:lnT>
                    <a:lnB>
                      <a:noFill/>
                    </a:lnB>
                  </a:tcPr>
                </a:tc>
                <a:extLst>
                  <a:ext uri="{0D108BD9-81ED-4DB2-BD59-A6C34878D82A}">
                    <a16:rowId xmlns:a16="http://schemas.microsoft.com/office/drawing/2014/main" val="2654939598"/>
                  </a:ext>
                </a:extLst>
              </a:tr>
              <a:tr h="130097">
                <a:tc>
                  <a:txBody>
                    <a:bodyPr/>
                    <a:lstStyle/>
                    <a:p>
                      <a:pPr algn="l" fontAlgn="b"/>
                      <a:r>
                        <a:rPr lang="da-DK" sz="700" b="0" i="0" u="none" strike="noStrike" dirty="0">
                          <a:solidFill>
                            <a:srgbClr val="000000"/>
                          </a:solidFill>
                          <a:effectLst/>
                          <a:latin typeface="Calibri" panose="020F0502020204030204" pitchFamily="34" charset="0"/>
                        </a:rPr>
                        <a:t>5362 Elektronik, civilingeniør</a:t>
                      </a:r>
                    </a:p>
                  </a:txBody>
                  <a:tcPr marL="4771" marR="4771" marT="4771" marB="0" anchor="b">
                    <a:lnL>
                      <a:noFill/>
                    </a:lnL>
                    <a:lnR>
                      <a:noFill/>
                    </a:lnR>
                    <a:lnT>
                      <a:noFill/>
                    </a:lnT>
                    <a:lnB>
                      <a:noFill/>
                    </a:lnB>
                  </a:tcPr>
                </a:tc>
                <a:extLst>
                  <a:ext uri="{0D108BD9-81ED-4DB2-BD59-A6C34878D82A}">
                    <a16:rowId xmlns:a16="http://schemas.microsoft.com/office/drawing/2014/main" val="3528579137"/>
                  </a:ext>
                </a:extLst>
              </a:tr>
              <a:tr h="130097">
                <a:tc>
                  <a:txBody>
                    <a:bodyPr/>
                    <a:lstStyle/>
                    <a:p>
                      <a:pPr algn="l" fontAlgn="b"/>
                      <a:r>
                        <a:rPr lang="da-DK" sz="700" b="0" i="0" u="none" strike="noStrike" dirty="0">
                          <a:solidFill>
                            <a:srgbClr val="000000"/>
                          </a:solidFill>
                          <a:effectLst/>
                          <a:latin typeface="Calibri" panose="020F0502020204030204" pitchFamily="34" charset="0"/>
                        </a:rPr>
                        <a:t>5371 Systemkonstruktion, civilingeniør *</a:t>
                      </a:r>
                    </a:p>
                  </a:txBody>
                  <a:tcPr marL="4771" marR="4771" marT="4771" marB="0" anchor="b">
                    <a:lnL>
                      <a:noFill/>
                    </a:lnL>
                    <a:lnR>
                      <a:noFill/>
                    </a:lnR>
                    <a:lnT>
                      <a:noFill/>
                    </a:lnT>
                    <a:lnB>
                      <a:noFill/>
                    </a:lnB>
                  </a:tcPr>
                </a:tc>
                <a:extLst>
                  <a:ext uri="{0D108BD9-81ED-4DB2-BD59-A6C34878D82A}">
                    <a16:rowId xmlns:a16="http://schemas.microsoft.com/office/drawing/2014/main" val="991017596"/>
                  </a:ext>
                </a:extLst>
              </a:tr>
              <a:tr h="130097">
                <a:tc>
                  <a:txBody>
                    <a:bodyPr/>
                    <a:lstStyle/>
                    <a:p>
                      <a:pPr algn="l" fontAlgn="b"/>
                      <a:r>
                        <a:rPr lang="da-DK" sz="700" b="0" i="0" u="none" strike="noStrike" dirty="0">
                          <a:solidFill>
                            <a:srgbClr val="000000"/>
                          </a:solidFill>
                          <a:effectLst/>
                          <a:latin typeface="Calibri" panose="020F0502020204030204" pitchFamily="34" charset="0"/>
                        </a:rPr>
                        <a:t>5376 Svagstrøm, civilingeniør *</a:t>
                      </a:r>
                    </a:p>
                  </a:txBody>
                  <a:tcPr marL="4771" marR="4771" marT="4771" marB="0" anchor="b">
                    <a:lnL>
                      <a:noFill/>
                    </a:lnL>
                    <a:lnR>
                      <a:noFill/>
                    </a:lnR>
                    <a:lnT>
                      <a:noFill/>
                    </a:lnT>
                    <a:lnB>
                      <a:noFill/>
                    </a:lnB>
                  </a:tcPr>
                </a:tc>
                <a:extLst>
                  <a:ext uri="{0D108BD9-81ED-4DB2-BD59-A6C34878D82A}">
                    <a16:rowId xmlns:a16="http://schemas.microsoft.com/office/drawing/2014/main" val="3544341513"/>
                  </a:ext>
                </a:extLst>
              </a:tr>
              <a:tr h="130097">
                <a:tc>
                  <a:txBody>
                    <a:bodyPr/>
                    <a:lstStyle/>
                    <a:p>
                      <a:pPr algn="l" fontAlgn="b"/>
                      <a:r>
                        <a:rPr lang="da-DK" sz="700" b="0" i="0" u="none" strike="noStrike" dirty="0">
                          <a:solidFill>
                            <a:srgbClr val="000000"/>
                          </a:solidFill>
                          <a:effectLst/>
                          <a:latin typeface="Calibri" panose="020F0502020204030204" pitchFamily="34" charset="0"/>
                        </a:rPr>
                        <a:t>5396 Data, civilingeniør</a:t>
                      </a:r>
                    </a:p>
                  </a:txBody>
                  <a:tcPr marL="4771" marR="4771" marT="4771" marB="0" anchor="b">
                    <a:lnL>
                      <a:noFill/>
                    </a:lnL>
                    <a:lnR>
                      <a:noFill/>
                    </a:lnR>
                    <a:lnT>
                      <a:noFill/>
                    </a:lnT>
                    <a:lnB>
                      <a:noFill/>
                    </a:lnB>
                  </a:tcPr>
                </a:tc>
                <a:extLst>
                  <a:ext uri="{0D108BD9-81ED-4DB2-BD59-A6C34878D82A}">
                    <a16:rowId xmlns:a16="http://schemas.microsoft.com/office/drawing/2014/main" val="3255841043"/>
                  </a:ext>
                </a:extLst>
              </a:tr>
              <a:tr h="130097">
                <a:tc>
                  <a:txBody>
                    <a:bodyPr/>
                    <a:lstStyle/>
                    <a:p>
                      <a:pPr algn="l" fontAlgn="b"/>
                      <a:r>
                        <a:rPr lang="da-DK" sz="700" b="0" i="0" u="none" strike="noStrike">
                          <a:solidFill>
                            <a:srgbClr val="000000"/>
                          </a:solidFill>
                          <a:effectLst/>
                          <a:latin typeface="Calibri" panose="020F0502020204030204" pitchFamily="34" charset="0"/>
                        </a:rPr>
                        <a:t>5397 Software engineering, civilingeniør cand.polyt.</a:t>
                      </a:r>
                    </a:p>
                  </a:txBody>
                  <a:tcPr marL="4771" marR="4771" marT="4771" marB="0" anchor="b">
                    <a:lnL>
                      <a:noFill/>
                    </a:lnL>
                    <a:lnR>
                      <a:noFill/>
                    </a:lnR>
                    <a:lnT>
                      <a:noFill/>
                    </a:lnT>
                    <a:lnB>
                      <a:noFill/>
                    </a:lnB>
                  </a:tcPr>
                </a:tc>
                <a:extLst>
                  <a:ext uri="{0D108BD9-81ED-4DB2-BD59-A6C34878D82A}">
                    <a16:rowId xmlns:a16="http://schemas.microsoft.com/office/drawing/2014/main" val="2121415699"/>
                  </a:ext>
                </a:extLst>
              </a:tr>
              <a:tr h="130097">
                <a:tc>
                  <a:txBody>
                    <a:bodyPr/>
                    <a:lstStyle/>
                    <a:p>
                      <a:pPr algn="l" fontAlgn="b"/>
                      <a:r>
                        <a:rPr lang="da-DK" sz="700" b="0" i="0" u="none" strike="noStrike">
                          <a:solidFill>
                            <a:srgbClr val="000000"/>
                          </a:solidFill>
                          <a:effectLst/>
                          <a:latin typeface="Calibri" panose="020F0502020204030204" pitchFamily="34" charset="0"/>
                        </a:rPr>
                        <a:t>5439 Mekatronik, diplomingeniør prof.bach.</a:t>
                      </a:r>
                    </a:p>
                  </a:txBody>
                  <a:tcPr marL="4771" marR="4771" marT="4771" marB="0" anchor="b">
                    <a:lnL>
                      <a:noFill/>
                    </a:lnL>
                    <a:lnR>
                      <a:noFill/>
                    </a:lnR>
                    <a:lnT>
                      <a:noFill/>
                    </a:lnT>
                    <a:lnB>
                      <a:noFill/>
                    </a:lnB>
                  </a:tcPr>
                </a:tc>
                <a:extLst>
                  <a:ext uri="{0D108BD9-81ED-4DB2-BD59-A6C34878D82A}">
                    <a16:rowId xmlns:a16="http://schemas.microsoft.com/office/drawing/2014/main" val="1730049719"/>
                  </a:ext>
                </a:extLst>
              </a:tr>
              <a:tr h="130097">
                <a:tc>
                  <a:txBody>
                    <a:bodyPr/>
                    <a:lstStyle/>
                    <a:p>
                      <a:pPr algn="l" fontAlgn="b"/>
                      <a:r>
                        <a:rPr lang="da-DK" sz="700" b="0" i="0" u="none" strike="noStrike">
                          <a:solidFill>
                            <a:srgbClr val="000000"/>
                          </a:solidFill>
                          <a:effectLst/>
                          <a:latin typeface="Calibri" panose="020F0502020204030204" pitchFamily="34" charset="0"/>
                        </a:rPr>
                        <a:t>5463 Informationsvidenskab og kulturformidling, bach.</a:t>
                      </a:r>
                    </a:p>
                  </a:txBody>
                  <a:tcPr marL="4771" marR="4771" marT="4771" marB="0" anchor="b">
                    <a:lnL>
                      <a:noFill/>
                    </a:lnL>
                    <a:lnR>
                      <a:noFill/>
                    </a:lnR>
                    <a:lnT>
                      <a:noFill/>
                    </a:lnT>
                    <a:lnB>
                      <a:noFill/>
                    </a:lnB>
                  </a:tcPr>
                </a:tc>
                <a:extLst>
                  <a:ext uri="{0D108BD9-81ED-4DB2-BD59-A6C34878D82A}">
                    <a16:rowId xmlns:a16="http://schemas.microsoft.com/office/drawing/2014/main" val="2277762677"/>
                  </a:ext>
                </a:extLst>
              </a:tr>
              <a:tr h="130097">
                <a:tc>
                  <a:txBody>
                    <a:bodyPr/>
                    <a:lstStyle/>
                    <a:p>
                      <a:pPr algn="l" fontAlgn="b"/>
                      <a:r>
                        <a:rPr lang="da-DK" sz="700" b="0" i="0" u="none" strike="noStrike">
                          <a:solidFill>
                            <a:srgbClr val="000000"/>
                          </a:solidFill>
                          <a:effectLst/>
                          <a:latin typeface="Calibri" panose="020F0502020204030204" pitchFamily="34" charset="0"/>
                        </a:rPr>
                        <a:t>5465 Informationsvidenskab og kulturformidling, cand.scient.bibl</a:t>
                      </a:r>
                    </a:p>
                  </a:txBody>
                  <a:tcPr marL="4771" marR="4771" marT="4771" marB="0" anchor="b">
                    <a:lnL>
                      <a:noFill/>
                    </a:lnL>
                    <a:lnR>
                      <a:noFill/>
                    </a:lnR>
                    <a:lnT>
                      <a:noFill/>
                    </a:lnT>
                    <a:lnB>
                      <a:noFill/>
                    </a:lnB>
                  </a:tcPr>
                </a:tc>
                <a:extLst>
                  <a:ext uri="{0D108BD9-81ED-4DB2-BD59-A6C34878D82A}">
                    <a16:rowId xmlns:a16="http://schemas.microsoft.com/office/drawing/2014/main" val="1038372561"/>
                  </a:ext>
                </a:extLst>
              </a:tr>
              <a:tr h="130097">
                <a:tc>
                  <a:txBody>
                    <a:bodyPr/>
                    <a:lstStyle/>
                    <a:p>
                      <a:pPr algn="l" fontAlgn="b"/>
                      <a:r>
                        <a:rPr lang="da-DK" sz="700" b="0" i="0" u="none" strike="noStrike">
                          <a:solidFill>
                            <a:srgbClr val="000000"/>
                          </a:solidFill>
                          <a:effectLst/>
                          <a:latin typeface="Calibri" panose="020F0502020204030204" pitchFamily="34" charset="0"/>
                        </a:rPr>
                        <a:t>5475 Softwareudvikling (overbygning), prof.bach.</a:t>
                      </a:r>
                    </a:p>
                  </a:txBody>
                  <a:tcPr marL="4771" marR="4771" marT="4771" marB="0" anchor="b">
                    <a:lnL>
                      <a:noFill/>
                    </a:lnL>
                    <a:lnR>
                      <a:noFill/>
                    </a:lnR>
                    <a:lnT>
                      <a:noFill/>
                    </a:lnT>
                    <a:lnB>
                      <a:noFill/>
                    </a:lnB>
                  </a:tcPr>
                </a:tc>
                <a:extLst>
                  <a:ext uri="{0D108BD9-81ED-4DB2-BD59-A6C34878D82A}">
                    <a16:rowId xmlns:a16="http://schemas.microsoft.com/office/drawing/2014/main" val="592238406"/>
                  </a:ext>
                </a:extLst>
              </a:tr>
              <a:tr h="130097">
                <a:tc>
                  <a:txBody>
                    <a:bodyPr/>
                    <a:lstStyle/>
                    <a:p>
                      <a:pPr algn="l" fontAlgn="b"/>
                      <a:r>
                        <a:rPr lang="da-DK" sz="700" b="0" i="0" u="none" strike="noStrike">
                          <a:solidFill>
                            <a:srgbClr val="000000"/>
                          </a:solidFill>
                          <a:effectLst/>
                          <a:latin typeface="Calibri" panose="020F0502020204030204" pitchFamily="34" charset="0"/>
                        </a:rPr>
                        <a:t>5483 Visuel kommunikation una., prof.bach.</a:t>
                      </a:r>
                    </a:p>
                  </a:txBody>
                  <a:tcPr marL="4771" marR="4771" marT="4771" marB="0" anchor="b">
                    <a:lnL>
                      <a:noFill/>
                    </a:lnL>
                    <a:lnR>
                      <a:noFill/>
                    </a:lnR>
                    <a:lnT>
                      <a:noFill/>
                    </a:lnT>
                    <a:lnB>
                      <a:noFill/>
                    </a:lnB>
                  </a:tcPr>
                </a:tc>
                <a:extLst>
                  <a:ext uri="{0D108BD9-81ED-4DB2-BD59-A6C34878D82A}">
                    <a16:rowId xmlns:a16="http://schemas.microsoft.com/office/drawing/2014/main" val="1109054316"/>
                  </a:ext>
                </a:extLst>
              </a:tr>
              <a:tr h="130097">
                <a:tc>
                  <a:txBody>
                    <a:bodyPr/>
                    <a:lstStyle/>
                    <a:p>
                      <a:pPr algn="l" fontAlgn="b"/>
                      <a:r>
                        <a:rPr lang="da-DK" sz="700" b="0" i="0" u="none" strike="noStrike">
                          <a:solidFill>
                            <a:srgbClr val="000000"/>
                          </a:solidFill>
                          <a:effectLst/>
                          <a:latin typeface="Calibri" panose="020F0502020204030204" pitchFamily="34" charset="0"/>
                        </a:rPr>
                        <a:t>5488 Webudvikling (overbygning), prof.bach.</a:t>
                      </a:r>
                    </a:p>
                  </a:txBody>
                  <a:tcPr marL="4771" marR="4771" marT="4771" marB="0" anchor="b">
                    <a:lnL>
                      <a:noFill/>
                    </a:lnL>
                    <a:lnR>
                      <a:noFill/>
                    </a:lnR>
                    <a:lnT>
                      <a:noFill/>
                    </a:lnT>
                    <a:lnB>
                      <a:noFill/>
                    </a:lnB>
                  </a:tcPr>
                </a:tc>
                <a:extLst>
                  <a:ext uri="{0D108BD9-81ED-4DB2-BD59-A6C34878D82A}">
                    <a16:rowId xmlns:a16="http://schemas.microsoft.com/office/drawing/2014/main" val="2632338579"/>
                  </a:ext>
                </a:extLst>
              </a:tr>
              <a:tr h="130097">
                <a:tc>
                  <a:txBody>
                    <a:bodyPr/>
                    <a:lstStyle/>
                    <a:p>
                      <a:pPr algn="l" fontAlgn="b"/>
                      <a:r>
                        <a:rPr lang="da-DK" sz="700" b="0" i="0" u="none" strike="noStrike">
                          <a:solidFill>
                            <a:srgbClr val="000000"/>
                          </a:solidFill>
                          <a:effectLst/>
                          <a:latin typeface="Calibri" panose="020F0502020204030204" pitchFamily="34" charset="0"/>
                        </a:rPr>
                        <a:t>5499 E-konceptudvikling (overbygning), prof.bach.</a:t>
                      </a:r>
                    </a:p>
                  </a:txBody>
                  <a:tcPr marL="4771" marR="4771" marT="4771" marB="0" anchor="b">
                    <a:lnL>
                      <a:noFill/>
                    </a:lnL>
                    <a:lnR>
                      <a:noFill/>
                    </a:lnR>
                    <a:lnT>
                      <a:noFill/>
                    </a:lnT>
                    <a:lnB>
                      <a:noFill/>
                    </a:lnB>
                  </a:tcPr>
                </a:tc>
                <a:extLst>
                  <a:ext uri="{0D108BD9-81ED-4DB2-BD59-A6C34878D82A}">
                    <a16:rowId xmlns:a16="http://schemas.microsoft.com/office/drawing/2014/main" val="973230372"/>
                  </a:ext>
                </a:extLst>
              </a:tr>
              <a:tr h="130097">
                <a:tc>
                  <a:txBody>
                    <a:bodyPr/>
                    <a:lstStyle/>
                    <a:p>
                      <a:pPr algn="l" fontAlgn="b"/>
                      <a:r>
                        <a:rPr lang="da-DK" sz="700" b="0" i="0" u="none" strike="noStrike" dirty="0">
                          <a:solidFill>
                            <a:srgbClr val="000000"/>
                          </a:solidFill>
                          <a:effectLst/>
                          <a:latin typeface="Calibri" panose="020F0502020204030204" pitchFamily="34" charset="0"/>
                        </a:rPr>
                        <a:t>5598 Datalingvistik, cand.ling.merc.</a:t>
                      </a:r>
                    </a:p>
                  </a:txBody>
                  <a:tcPr marL="4771" marR="4771" marT="4771" marB="0" anchor="b">
                    <a:lnL>
                      <a:noFill/>
                    </a:lnL>
                    <a:lnR>
                      <a:noFill/>
                    </a:lnR>
                    <a:lnT>
                      <a:noFill/>
                    </a:lnT>
                    <a:lnB>
                      <a:noFill/>
                    </a:lnB>
                  </a:tcPr>
                </a:tc>
                <a:extLst>
                  <a:ext uri="{0D108BD9-81ED-4DB2-BD59-A6C34878D82A}">
                    <a16:rowId xmlns:a16="http://schemas.microsoft.com/office/drawing/2014/main" val="456562725"/>
                  </a:ext>
                </a:extLst>
              </a:tr>
              <a:tr h="130097">
                <a:tc>
                  <a:txBody>
                    <a:bodyPr/>
                    <a:lstStyle/>
                    <a:p>
                      <a:pPr algn="l" fontAlgn="b"/>
                      <a:r>
                        <a:rPr lang="da-DK" sz="700" b="0" i="0" u="none" strike="noStrike">
                          <a:solidFill>
                            <a:srgbClr val="000000"/>
                          </a:solidFill>
                          <a:effectLst/>
                          <a:latin typeface="Calibri" panose="020F0502020204030204" pitchFamily="34" charset="0"/>
                        </a:rPr>
                        <a:t>5656 HA datalogi, bach.</a:t>
                      </a:r>
                    </a:p>
                  </a:txBody>
                  <a:tcPr marL="4771" marR="4771" marT="4771" marB="0" anchor="b">
                    <a:lnL>
                      <a:noFill/>
                    </a:lnL>
                    <a:lnR>
                      <a:noFill/>
                    </a:lnR>
                    <a:lnT>
                      <a:noFill/>
                    </a:lnT>
                    <a:lnB>
                      <a:noFill/>
                    </a:lnB>
                  </a:tcPr>
                </a:tc>
                <a:extLst>
                  <a:ext uri="{0D108BD9-81ED-4DB2-BD59-A6C34878D82A}">
                    <a16:rowId xmlns:a16="http://schemas.microsoft.com/office/drawing/2014/main" val="193129787"/>
                  </a:ext>
                </a:extLst>
              </a:tr>
              <a:tr h="130097">
                <a:tc>
                  <a:txBody>
                    <a:bodyPr/>
                    <a:lstStyle/>
                    <a:p>
                      <a:pPr algn="l" fontAlgn="b"/>
                      <a:r>
                        <a:rPr lang="da-DK" sz="700" b="0" i="0" u="none" strike="noStrike">
                          <a:solidFill>
                            <a:srgbClr val="000000"/>
                          </a:solidFill>
                          <a:effectLst/>
                          <a:latin typeface="Calibri" panose="020F0502020204030204" pitchFamily="34" charset="0"/>
                        </a:rPr>
                        <a:t>5657 Datalogi, cand.merc.</a:t>
                      </a:r>
                    </a:p>
                  </a:txBody>
                  <a:tcPr marL="4771" marR="4771" marT="4771" marB="0" anchor="b">
                    <a:lnL>
                      <a:noFill/>
                    </a:lnL>
                    <a:lnR>
                      <a:noFill/>
                    </a:lnR>
                    <a:lnT>
                      <a:noFill/>
                    </a:lnT>
                    <a:lnB>
                      <a:noFill/>
                    </a:lnB>
                  </a:tcPr>
                </a:tc>
                <a:extLst>
                  <a:ext uri="{0D108BD9-81ED-4DB2-BD59-A6C34878D82A}">
                    <a16:rowId xmlns:a16="http://schemas.microsoft.com/office/drawing/2014/main" val="451133331"/>
                  </a:ext>
                </a:extLst>
              </a:tr>
              <a:tr h="130097">
                <a:tc>
                  <a:txBody>
                    <a:bodyPr/>
                    <a:lstStyle/>
                    <a:p>
                      <a:pPr algn="l" fontAlgn="b"/>
                      <a:r>
                        <a:rPr lang="da-DK" sz="700" b="0" i="0" u="none" strike="noStrike">
                          <a:solidFill>
                            <a:srgbClr val="000000"/>
                          </a:solidFill>
                          <a:effectLst/>
                          <a:latin typeface="Calibri" panose="020F0502020204030204" pitchFamily="34" charset="0"/>
                        </a:rPr>
                        <a:t>5685 Økonomi og informationsteknologi, prof.bach.</a:t>
                      </a:r>
                    </a:p>
                  </a:txBody>
                  <a:tcPr marL="4771" marR="4771" marT="4771" marB="0" anchor="b">
                    <a:lnL>
                      <a:noFill/>
                    </a:lnL>
                    <a:lnR>
                      <a:noFill/>
                    </a:lnR>
                    <a:lnT>
                      <a:noFill/>
                    </a:lnT>
                    <a:lnB>
                      <a:noFill/>
                    </a:lnB>
                  </a:tcPr>
                </a:tc>
                <a:extLst>
                  <a:ext uri="{0D108BD9-81ED-4DB2-BD59-A6C34878D82A}">
                    <a16:rowId xmlns:a16="http://schemas.microsoft.com/office/drawing/2014/main" val="3183458968"/>
                  </a:ext>
                </a:extLst>
              </a:tr>
              <a:tr h="130097">
                <a:tc>
                  <a:txBody>
                    <a:bodyPr/>
                    <a:lstStyle/>
                    <a:p>
                      <a:pPr algn="l" fontAlgn="b"/>
                      <a:r>
                        <a:rPr lang="da-DK" sz="700" b="0" i="0" u="none" strike="noStrike">
                          <a:solidFill>
                            <a:srgbClr val="000000"/>
                          </a:solidFill>
                          <a:effectLst/>
                          <a:latin typeface="Calibri" panose="020F0502020204030204" pitchFamily="34" charset="0"/>
                        </a:rPr>
                        <a:t>5701 HA informatik, bach.</a:t>
                      </a:r>
                    </a:p>
                  </a:txBody>
                  <a:tcPr marL="4771" marR="4771" marT="4771" marB="0" anchor="b">
                    <a:lnL>
                      <a:noFill/>
                    </a:lnL>
                    <a:lnR>
                      <a:noFill/>
                    </a:lnR>
                    <a:lnT>
                      <a:noFill/>
                    </a:lnT>
                    <a:lnB>
                      <a:noFill/>
                    </a:lnB>
                  </a:tcPr>
                </a:tc>
                <a:extLst>
                  <a:ext uri="{0D108BD9-81ED-4DB2-BD59-A6C34878D82A}">
                    <a16:rowId xmlns:a16="http://schemas.microsoft.com/office/drawing/2014/main" val="4161914668"/>
                  </a:ext>
                </a:extLst>
              </a:tr>
              <a:tr h="130097">
                <a:tc>
                  <a:txBody>
                    <a:bodyPr/>
                    <a:lstStyle/>
                    <a:p>
                      <a:pPr algn="l" fontAlgn="b"/>
                      <a:r>
                        <a:rPr lang="da-DK" sz="700" b="0" i="0" u="none" strike="noStrike">
                          <a:solidFill>
                            <a:srgbClr val="000000"/>
                          </a:solidFill>
                          <a:effectLst/>
                          <a:latin typeface="Calibri" panose="020F0502020204030204" pitchFamily="34" charset="0"/>
                        </a:rPr>
                        <a:t>5738 Maskinintelligens, cand.scient.</a:t>
                      </a:r>
                    </a:p>
                  </a:txBody>
                  <a:tcPr marL="4771" marR="4771" marT="4771" marB="0" anchor="b">
                    <a:lnL>
                      <a:noFill/>
                    </a:lnL>
                    <a:lnR>
                      <a:noFill/>
                    </a:lnR>
                    <a:lnT>
                      <a:noFill/>
                    </a:lnT>
                    <a:lnB>
                      <a:noFill/>
                    </a:lnB>
                  </a:tcPr>
                </a:tc>
                <a:extLst>
                  <a:ext uri="{0D108BD9-81ED-4DB2-BD59-A6C34878D82A}">
                    <a16:rowId xmlns:a16="http://schemas.microsoft.com/office/drawing/2014/main" val="3644091731"/>
                  </a:ext>
                </a:extLst>
              </a:tr>
              <a:tr h="130097">
                <a:tc>
                  <a:txBody>
                    <a:bodyPr/>
                    <a:lstStyle/>
                    <a:p>
                      <a:pPr algn="l" fontAlgn="b"/>
                      <a:r>
                        <a:rPr lang="da-DK" sz="700" b="0" i="0" u="none" strike="noStrike">
                          <a:solidFill>
                            <a:srgbClr val="000000"/>
                          </a:solidFill>
                          <a:effectLst/>
                          <a:latin typeface="Calibri" panose="020F0502020204030204" pitchFamily="34" charset="0"/>
                        </a:rPr>
                        <a:t>5739 Datahåndtering, cand.scient.</a:t>
                      </a:r>
                    </a:p>
                  </a:txBody>
                  <a:tcPr marL="4771" marR="4771" marT="4771" marB="0" anchor="b">
                    <a:lnL>
                      <a:noFill/>
                    </a:lnL>
                    <a:lnR>
                      <a:noFill/>
                    </a:lnR>
                    <a:lnT>
                      <a:noFill/>
                    </a:lnT>
                    <a:lnB>
                      <a:noFill/>
                    </a:lnB>
                  </a:tcPr>
                </a:tc>
                <a:extLst>
                  <a:ext uri="{0D108BD9-81ED-4DB2-BD59-A6C34878D82A}">
                    <a16:rowId xmlns:a16="http://schemas.microsoft.com/office/drawing/2014/main" val="2715646091"/>
                  </a:ext>
                </a:extLst>
              </a:tr>
              <a:tr h="130097">
                <a:tc>
                  <a:txBody>
                    <a:bodyPr/>
                    <a:lstStyle/>
                    <a:p>
                      <a:pPr algn="l" fontAlgn="b"/>
                      <a:r>
                        <a:rPr lang="da-DK" sz="700" b="0" i="0" u="none" strike="noStrike">
                          <a:solidFill>
                            <a:srgbClr val="000000"/>
                          </a:solidFill>
                          <a:effectLst/>
                          <a:latin typeface="Calibri" panose="020F0502020204030204" pitchFamily="34" charset="0"/>
                        </a:rPr>
                        <a:t>5944 Erhvervssprog og IT, bach.</a:t>
                      </a:r>
                    </a:p>
                  </a:txBody>
                  <a:tcPr marL="4771" marR="4771" marT="4771" marB="0" anchor="b">
                    <a:lnL>
                      <a:noFill/>
                    </a:lnL>
                    <a:lnR>
                      <a:noFill/>
                    </a:lnR>
                    <a:lnT>
                      <a:noFill/>
                    </a:lnT>
                    <a:lnB>
                      <a:noFill/>
                    </a:lnB>
                  </a:tcPr>
                </a:tc>
                <a:extLst>
                  <a:ext uri="{0D108BD9-81ED-4DB2-BD59-A6C34878D82A}">
                    <a16:rowId xmlns:a16="http://schemas.microsoft.com/office/drawing/2014/main" val="2646455349"/>
                  </a:ext>
                </a:extLst>
              </a:tr>
              <a:tr h="130097">
                <a:tc>
                  <a:txBody>
                    <a:bodyPr/>
                    <a:lstStyle/>
                    <a:p>
                      <a:pPr algn="l" fontAlgn="b"/>
                      <a:r>
                        <a:rPr lang="da-DK" sz="700" b="0" i="0" u="none" strike="noStrike">
                          <a:solidFill>
                            <a:srgbClr val="000000"/>
                          </a:solidFill>
                          <a:effectLst/>
                          <a:latin typeface="Calibri" panose="020F0502020204030204" pitchFamily="34" charset="0"/>
                        </a:rPr>
                        <a:t>6050 Medialogi, bach.</a:t>
                      </a:r>
                    </a:p>
                  </a:txBody>
                  <a:tcPr marL="4771" marR="4771" marT="4771" marB="0" anchor="b">
                    <a:lnL>
                      <a:noFill/>
                    </a:lnL>
                    <a:lnR>
                      <a:noFill/>
                    </a:lnR>
                    <a:lnT>
                      <a:noFill/>
                    </a:lnT>
                    <a:lnB>
                      <a:noFill/>
                    </a:lnB>
                  </a:tcPr>
                </a:tc>
                <a:extLst>
                  <a:ext uri="{0D108BD9-81ED-4DB2-BD59-A6C34878D82A}">
                    <a16:rowId xmlns:a16="http://schemas.microsoft.com/office/drawing/2014/main" val="3386124216"/>
                  </a:ext>
                </a:extLst>
              </a:tr>
              <a:tr h="130097">
                <a:tc>
                  <a:txBody>
                    <a:bodyPr/>
                    <a:lstStyle/>
                    <a:p>
                      <a:pPr algn="l" fontAlgn="b"/>
                      <a:r>
                        <a:rPr lang="da-DK" sz="700" b="0" i="0" u="none" strike="noStrike" dirty="0">
                          <a:solidFill>
                            <a:srgbClr val="000000"/>
                          </a:solidFill>
                          <a:effectLst/>
                          <a:latin typeface="Calibri" panose="020F0502020204030204" pitchFamily="34" charset="0"/>
                        </a:rPr>
                        <a:t>6051 Digitale medier og design, </a:t>
                      </a:r>
                      <a:r>
                        <a:rPr lang="da-DK" sz="700" b="0" i="0" u="none" strike="noStrike" dirty="0" err="1">
                          <a:solidFill>
                            <a:srgbClr val="000000"/>
                          </a:solidFill>
                          <a:effectLst/>
                          <a:latin typeface="Calibri" panose="020F0502020204030204" pitchFamily="34" charset="0"/>
                        </a:rPr>
                        <a:t>bach</a:t>
                      </a:r>
                      <a:r>
                        <a:rPr lang="da-DK" sz="700" b="0" i="0" u="none" strike="noStrike" dirty="0">
                          <a:solidFill>
                            <a:srgbClr val="000000"/>
                          </a:solidFill>
                          <a:effectLst/>
                          <a:latin typeface="Calibri" panose="020F0502020204030204" pitchFamily="34" charset="0"/>
                        </a:rPr>
                        <a:t>.</a:t>
                      </a:r>
                    </a:p>
                  </a:txBody>
                  <a:tcPr marL="4771" marR="4771" marT="4771" marB="0" anchor="b">
                    <a:lnL>
                      <a:noFill/>
                    </a:lnL>
                    <a:lnR>
                      <a:noFill/>
                    </a:lnR>
                    <a:lnT>
                      <a:noFill/>
                    </a:lnT>
                    <a:lnB>
                      <a:noFill/>
                    </a:lnB>
                  </a:tcPr>
                </a:tc>
                <a:extLst>
                  <a:ext uri="{0D108BD9-81ED-4DB2-BD59-A6C34878D82A}">
                    <a16:rowId xmlns:a16="http://schemas.microsoft.com/office/drawing/2014/main" val="546088868"/>
                  </a:ext>
                </a:extLst>
              </a:tr>
            </a:tbl>
          </a:graphicData>
        </a:graphic>
      </p:graphicFrame>
      <p:graphicFrame>
        <p:nvGraphicFramePr>
          <p:cNvPr id="9" name="Tabel 8"/>
          <p:cNvGraphicFramePr>
            <a:graphicFrameLocks noGrp="1"/>
          </p:cNvGraphicFramePr>
          <p:nvPr>
            <p:extLst>
              <p:ext uri="{D42A27DB-BD31-4B8C-83A1-F6EECF244321}">
                <p14:modId xmlns:p14="http://schemas.microsoft.com/office/powerpoint/2010/main" val="3608176324"/>
              </p:ext>
            </p:extLst>
          </p:nvPr>
        </p:nvGraphicFramePr>
        <p:xfrm>
          <a:off x="6246126" y="1123785"/>
          <a:ext cx="2743469" cy="4976778"/>
        </p:xfrm>
        <a:graphic>
          <a:graphicData uri="http://schemas.openxmlformats.org/drawingml/2006/table">
            <a:tbl>
              <a:tblPr>
                <a:tableStyleId>{2D5ABB26-0587-4C30-8999-92F81FD0307C}</a:tableStyleId>
              </a:tblPr>
              <a:tblGrid>
                <a:gridCol w="2743469">
                  <a:extLst>
                    <a:ext uri="{9D8B030D-6E8A-4147-A177-3AD203B41FA5}">
                      <a16:colId xmlns:a16="http://schemas.microsoft.com/office/drawing/2014/main" val="2990573809"/>
                    </a:ext>
                  </a:extLst>
                </a:gridCol>
              </a:tblGrid>
              <a:tr h="130830">
                <a:tc>
                  <a:txBody>
                    <a:bodyPr/>
                    <a:lstStyle/>
                    <a:p>
                      <a:pPr algn="l" fontAlgn="b"/>
                      <a:r>
                        <a:rPr lang="da-DK" sz="700" u="none" strike="noStrike">
                          <a:effectLst/>
                        </a:rPr>
                        <a:t>6055 Medialogi, kand.</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2963584928"/>
                  </a:ext>
                </a:extLst>
              </a:tr>
              <a:tr h="130830">
                <a:tc>
                  <a:txBody>
                    <a:bodyPr/>
                    <a:lstStyle/>
                    <a:p>
                      <a:pPr algn="l" fontAlgn="b"/>
                      <a:r>
                        <a:rPr lang="da-DK" sz="700" u="none" strike="noStrike" dirty="0">
                          <a:effectLst/>
                        </a:rPr>
                        <a:t>6065 Information, civilingeniør *</a:t>
                      </a:r>
                      <a:endParaRPr lang="da-DK" sz="700" b="0" i="0" u="none" strike="noStrike" dirty="0">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1279219068"/>
                  </a:ext>
                </a:extLst>
              </a:tr>
              <a:tr h="130830">
                <a:tc>
                  <a:txBody>
                    <a:bodyPr/>
                    <a:lstStyle/>
                    <a:p>
                      <a:pPr algn="l" fontAlgn="b"/>
                      <a:r>
                        <a:rPr lang="da-DK" sz="700" u="none" strike="noStrike">
                          <a:effectLst/>
                        </a:rPr>
                        <a:t>6132 Datalogi, overbygning (RUC)</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454537945"/>
                  </a:ext>
                </a:extLst>
              </a:tr>
              <a:tr h="130830">
                <a:tc>
                  <a:txBody>
                    <a:bodyPr/>
                    <a:lstStyle/>
                    <a:p>
                      <a:pPr algn="l" fontAlgn="b"/>
                      <a:r>
                        <a:rPr lang="da-DK" sz="700" u="none" strike="noStrike">
                          <a:effectLst/>
                        </a:rPr>
                        <a:t>6260 IT una, cand.it.</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4230263745"/>
                  </a:ext>
                </a:extLst>
              </a:tr>
              <a:tr h="130830">
                <a:tc>
                  <a:txBody>
                    <a:bodyPr/>
                    <a:lstStyle/>
                    <a:p>
                      <a:pPr algn="l" fontAlgn="b"/>
                      <a:r>
                        <a:rPr lang="da-DK" sz="700" u="none" strike="noStrike">
                          <a:effectLst/>
                        </a:rPr>
                        <a:t>6261 IT til organisationer, cand.it.</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3095506038"/>
                  </a:ext>
                </a:extLst>
              </a:tr>
              <a:tr h="130830">
                <a:tc>
                  <a:txBody>
                    <a:bodyPr/>
                    <a:lstStyle/>
                    <a:p>
                      <a:pPr algn="l" fontAlgn="b"/>
                      <a:r>
                        <a:rPr lang="da-DK" sz="700" u="none" strike="noStrike">
                          <a:effectLst/>
                        </a:rPr>
                        <a:t>6262 Digital design og kommunikation, cand.it.</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1562793587"/>
                  </a:ext>
                </a:extLst>
              </a:tr>
              <a:tr h="130830">
                <a:tc>
                  <a:txBody>
                    <a:bodyPr/>
                    <a:lstStyle/>
                    <a:p>
                      <a:pPr algn="l" fontAlgn="b"/>
                      <a:r>
                        <a:rPr lang="da-DK" sz="700" u="none" strike="noStrike">
                          <a:effectLst/>
                        </a:rPr>
                        <a:t>6263 IT elektronisk handel, cand.it</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3623592474"/>
                  </a:ext>
                </a:extLst>
              </a:tr>
              <a:tr h="130830">
                <a:tc>
                  <a:txBody>
                    <a:bodyPr/>
                    <a:lstStyle/>
                    <a:p>
                      <a:pPr algn="l" fontAlgn="b"/>
                      <a:r>
                        <a:rPr lang="da-DK" sz="700" u="none" strike="noStrike">
                          <a:effectLst/>
                        </a:rPr>
                        <a:t>6264 Tværfaglig IT, cand.it.</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3586298521"/>
                  </a:ext>
                </a:extLst>
              </a:tr>
              <a:tr h="130830">
                <a:tc>
                  <a:txBody>
                    <a:bodyPr/>
                    <a:lstStyle/>
                    <a:p>
                      <a:pPr algn="l" fontAlgn="b"/>
                      <a:r>
                        <a:rPr lang="da-DK" sz="700" u="none" strike="noStrike">
                          <a:effectLst/>
                        </a:rPr>
                        <a:t>6265 Softwareudvikling og teknologi, cand.it.</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2285067334"/>
                  </a:ext>
                </a:extLst>
              </a:tr>
              <a:tr h="130830">
                <a:tc>
                  <a:txBody>
                    <a:bodyPr/>
                    <a:lstStyle/>
                    <a:p>
                      <a:pPr algn="l" fontAlgn="b"/>
                      <a:r>
                        <a:rPr lang="da-DK" sz="700" u="none" strike="noStrike">
                          <a:effectLst/>
                        </a:rPr>
                        <a:t>6266 Games, cand.it.</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3682269241"/>
                  </a:ext>
                </a:extLst>
              </a:tr>
              <a:tr h="130830">
                <a:tc>
                  <a:txBody>
                    <a:bodyPr/>
                    <a:lstStyle/>
                    <a:p>
                      <a:pPr algn="l" fontAlgn="b"/>
                      <a:r>
                        <a:rPr lang="da-DK" sz="700" u="none" strike="noStrike">
                          <a:effectLst/>
                        </a:rPr>
                        <a:t>6268 Informatik (datalogi), cand.scient.</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369465378"/>
                  </a:ext>
                </a:extLst>
              </a:tr>
              <a:tr h="130830">
                <a:tc>
                  <a:txBody>
                    <a:bodyPr/>
                    <a:lstStyle/>
                    <a:p>
                      <a:pPr algn="l" fontAlgn="b"/>
                      <a:r>
                        <a:rPr lang="da-DK" sz="700" u="none" strike="noStrike">
                          <a:effectLst/>
                        </a:rPr>
                        <a:t>6452 Multimedia arts, cand.mag.</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2724710237"/>
                  </a:ext>
                </a:extLst>
              </a:tr>
              <a:tr h="130830">
                <a:tc>
                  <a:txBody>
                    <a:bodyPr/>
                    <a:lstStyle/>
                    <a:p>
                      <a:pPr algn="l" fontAlgn="b"/>
                      <a:r>
                        <a:rPr lang="da-DK" sz="700" u="none" strike="noStrike">
                          <a:effectLst/>
                        </a:rPr>
                        <a:t>6536 Kommunikation og digitale medier, bach.</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1657655361"/>
                  </a:ext>
                </a:extLst>
              </a:tr>
              <a:tr h="130830">
                <a:tc>
                  <a:txBody>
                    <a:bodyPr/>
                    <a:lstStyle/>
                    <a:p>
                      <a:pPr algn="l" fontAlgn="b"/>
                      <a:r>
                        <a:rPr lang="da-DK" sz="700" u="none" strike="noStrike">
                          <a:effectLst/>
                        </a:rPr>
                        <a:t>6537 Informatik, cand.phil.</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1570607456"/>
                  </a:ext>
                </a:extLst>
              </a:tr>
              <a:tr h="130830">
                <a:tc>
                  <a:txBody>
                    <a:bodyPr/>
                    <a:lstStyle/>
                    <a:p>
                      <a:pPr algn="l" fontAlgn="b"/>
                      <a:r>
                        <a:rPr lang="da-DK" sz="700" u="none" strike="noStrike">
                          <a:effectLst/>
                        </a:rPr>
                        <a:t>6538 Kommunikation og IT, bach.</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2538725330"/>
                  </a:ext>
                </a:extLst>
              </a:tr>
              <a:tr h="130830">
                <a:tc>
                  <a:txBody>
                    <a:bodyPr/>
                    <a:lstStyle/>
                    <a:p>
                      <a:pPr algn="l" fontAlgn="b"/>
                      <a:r>
                        <a:rPr lang="da-DK" sz="700" u="none" strike="noStrike">
                          <a:effectLst/>
                        </a:rPr>
                        <a:t>6708 Datalingvistik spansk, cand.mag.</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12397504"/>
                  </a:ext>
                </a:extLst>
              </a:tr>
              <a:tr h="130830">
                <a:tc>
                  <a:txBody>
                    <a:bodyPr/>
                    <a:lstStyle/>
                    <a:p>
                      <a:pPr algn="l" fontAlgn="b"/>
                      <a:r>
                        <a:rPr lang="da-DK" sz="700" u="none" strike="noStrike" dirty="0">
                          <a:effectLst/>
                        </a:rPr>
                        <a:t>6737 Informatik, cand.mag.</a:t>
                      </a:r>
                      <a:endParaRPr lang="da-DK" sz="700" b="0" i="0" u="none" strike="noStrike" dirty="0">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1521155254"/>
                  </a:ext>
                </a:extLst>
              </a:tr>
              <a:tr h="130830">
                <a:tc>
                  <a:txBody>
                    <a:bodyPr/>
                    <a:lstStyle/>
                    <a:p>
                      <a:pPr algn="l" fontAlgn="b"/>
                      <a:r>
                        <a:rPr lang="da-DK" sz="700" u="none" strike="noStrike">
                          <a:effectLst/>
                        </a:rPr>
                        <a:t>6738 Informatik, overbygning (RUC)</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3899961323"/>
                  </a:ext>
                </a:extLst>
              </a:tr>
              <a:tr h="130830">
                <a:tc>
                  <a:txBody>
                    <a:bodyPr/>
                    <a:lstStyle/>
                    <a:p>
                      <a:pPr algn="l" fontAlgn="b"/>
                      <a:r>
                        <a:rPr lang="en-US" sz="700" u="none" strike="noStrike">
                          <a:effectLst/>
                        </a:rPr>
                        <a:t>6740 IT og kognition, cand.it.</a:t>
                      </a:r>
                      <a:endParaRPr lang="en-US"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667935162"/>
                  </a:ext>
                </a:extLst>
              </a:tr>
              <a:tr h="130830">
                <a:tc>
                  <a:txBody>
                    <a:bodyPr/>
                    <a:lstStyle/>
                    <a:p>
                      <a:pPr algn="l" fontAlgn="b"/>
                      <a:r>
                        <a:rPr lang="da-DK" sz="700" u="none" strike="noStrike">
                          <a:effectLst/>
                        </a:rPr>
                        <a:t>6742 Kommunikation og IT, cand.mag.</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2676550275"/>
                  </a:ext>
                </a:extLst>
              </a:tr>
              <a:tr h="130830">
                <a:tc>
                  <a:txBody>
                    <a:bodyPr/>
                    <a:lstStyle/>
                    <a:p>
                      <a:pPr algn="l" fontAlgn="b"/>
                      <a:r>
                        <a:rPr lang="da-DK" sz="700" u="none" strike="noStrike">
                          <a:effectLst/>
                        </a:rPr>
                        <a:t>6744 Kognition og kommunikation, cand.mag.</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1553877753"/>
                  </a:ext>
                </a:extLst>
              </a:tr>
              <a:tr h="130830">
                <a:tc>
                  <a:txBody>
                    <a:bodyPr/>
                    <a:lstStyle/>
                    <a:p>
                      <a:pPr algn="l" fontAlgn="b"/>
                      <a:r>
                        <a:rPr lang="da-DK" sz="700" u="none" strike="noStrike">
                          <a:effectLst/>
                        </a:rPr>
                        <a:t>6987 IT og sundhed, cand.scient.</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3833949878"/>
                  </a:ext>
                </a:extLst>
              </a:tr>
              <a:tr h="130830">
                <a:tc>
                  <a:txBody>
                    <a:bodyPr/>
                    <a:lstStyle/>
                    <a:p>
                      <a:pPr algn="l" fontAlgn="b"/>
                      <a:r>
                        <a:rPr lang="da-DK" sz="700" u="none" strike="noStrike">
                          <a:effectLst/>
                        </a:rPr>
                        <a:t>7184 IT og sundhed, bach.</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2459410394"/>
                  </a:ext>
                </a:extLst>
              </a:tr>
              <a:tr h="130830">
                <a:tc>
                  <a:txBody>
                    <a:bodyPr/>
                    <a:lstStyle/>
                    <a:p>
                      <a:pPr algn="l" fontAlgn="b"/>
                      <a:r>
                        <a:rPr lang="da-DK" sz="700" u="none" strike="noStrike">
                          <a:effectLst/>
                        </a:rPr>
                        <a:t>7900 Teknisk videnskab (matematik-teknologi), ingeniør bach.</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1076891195"/>
                  </a:ext>
                </a:extLst>
              </a:tr>
              <a:tr h="130830">
                <a:tc>
                  <a:txBody>
                    <a:bodyPr/>
                    <a:lstStyle/>
                    <a:p>
                      <a:pPr algn="l" fontAlgn="b"/>
                      <a:r>
                        <a:rPr lang="da-DK" sz="700" u="none" strike="noStrike">
                          <a:effectLst/>
                        </a:rPr>
                        <a:t>7907 Elektronik og datateknik, ingeniør bach.</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1794834139"/>
                  </a:ext>
                </a:extLst>
              </a:tr>
              <a:tr h="130830">
                <a:tc>
                  <a:txBody>
                    <a:bodyPr/>
                    <a:lstStyle/>
                    <a:p>
                      <a:pPr algn="l" fontAlgn="b"/>
                      <a:r>
                        <a:rPr lang="da-DK" sz="700" u="none" strike="noStrike">
                          <a:effectLst/>
                        </a:rPr>
                        <a:t>7908 Elektronik og IT, ingeniør bach.</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4147397524"/>
                  </a:ext>
                </a:extLst>
              </a:tr>
              <a:tr h="130830">
                <a:tc>
                  <a:txBody>
                    <a:bodyPr/>
                    <a:lstStyle/>
                    <a:p>
                      <a:pPr algn="l" fontAlgn="b"/>
                      <a:r>
                        <a:rPr lang="da-DK" sz="700" u="none" strike="noStrike">
                          <a:effectLst/>
                        </a:rPr>
                        <a:t>7909 Internetteknologier og computersystemer, ingeniør bach.</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1852856198"/>
                  </a:ext>
                </a:extLst>
              </a:tr>
              <a:tr h="130830">
                <a:tc>
                  <a:txBody>
                    <a:bodyPr/>
                    <a:lstStyle/>
                    <a:p>
                      <a:pPr algn="l" fontAlgn="b"/>
                      <a:r>
                        <a:rPr lang="da-DK" sz="700" u="none" strike="noStrike">
                          <a:effectLst/>
                        </a:rPr>
                        <a:t>7910 Robotteknologi, ingeniør bach.</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2989826303"/>
                  </a:ext>
                </a:extLst>
              </a:tr>
              <a:tr h="130830">
                <a:tc>
                  <a:txBody>
                    <a:bodyPr/>
                    <a:lstStyle/>
                    <a:p>
                      <a:pPr algn="l" fontAlgn="b"/>
                      <a:r>
                        <a:rPr lang="da-DK" sz="700" u="none" strike="noStrike">
                          <a:effectLst/>
                        </a:rPr>
                        <a:t>7911 Mekatronik, ingeniør bach.</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2046775353"/>
                  </a:ext>
                </a:extLst>
              </a:tr>
              <a:tr h="130830">
                <a:tc>
                  <a:txBody>
                    <a:bodyPr/>
                    <a:lstStyle/>
                    <a:p>
                      <a:pPr algn="l" fontAlgn="b"/>
                      <a:r>
                        <a:rPr lang="da-DK" sz="700" u="none" strike="noStrike">
                          <a:effectLst/>
                        </a:rPr>
                        <a:t>7919 Energiteknologi, ingeniør bach.</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17208319"/>
                  </a:ext>
                </a:extLst>
              </a:tr>
              <a:tr h="130830">
                <a:tc>
                  <a:txBody>
                    <a:bodyPr/>
                    <a:lstStyle/>
                    <a:p>
                      <a:pPr algn="l" fontAlgn="b"/>
                      <a:r>
                        <a:rPr lang="da-DK" sz="700" u="none" strike="noStrike">
                          <a:effectLst/>
                        </a:rPr>
                        <a:t>7923 Software engineering, ingeniør bach.</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2758509837"/>
                  </a:ext>
                </a:extLst>
              </a:tr>
              <a:tr h="130830">
                <a:tc>
                  <a:txBody>
                    <a:bodyPr/>
                    <a:lstStyle/>
                    <a:p>
                      <a:pPr algn="l" fontAlgn="b"/>
                      <a:r>
                        <a:rPr lang="da-DK" sz="700" u="none" strike="noStrike">
                          <a:effectLst/>
                        </a:rPr>
                        <a:t>7928 Velfærdsteknologi, ingeniør bach.</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965307356"/>
                  </a:ext>
                </a:extLst>
              </a:tr>
              <a:tr h="130830">
                <a:tc>
                  <a:txBody>
                    <a:bodyPr/>
                    <a:lstStyle/>
                    <a:p>
                      <a:pPr algn="l" fontAlgn="b"/>
                      <a:r>
                        <a:rPr lang="da-DK" sz="700" u="none" strike="noStrike" dirty="0">
                          <a:effectLst/>
                        </a:rPr>
                        <a:t>7929 Lærings-og oplevelsesteknologi, ingeniør </a:t>
                      </a:r>
                      <a:r>
                        <a:rPr lang="da-DK" sz="700" u="none" strike="noStrike" dirty="0" err="1">
                          <a:effectLst/>
                        </a:rPr>
                        <a:t>bach</a:t>
                      </a:r>
                      <a:r>
                        <a:rPr lang="da-DK" sz="700" u="none" strike="noStrike" dirty="0">
                          <a:effectLst/>
                        </a:rPr>
                        <a:t>.</a:t>
                      </a:r>
                      <a:endParaRPr lang="da-DK" sz="700" b="0" i="0" u="none" strike="noStrike" dirty="0">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4207435702"/>
                  </a:ext>
                </a:extLst>
              </a:tr>
              <a:tr h="130830">
                <a:tc>
                  <a:txBody>
                    <a:bodyPr/>
                    <a:lstStyle/>
                    <a:p>
                      <a:pPr algn="l" fontAlgn="b"/>
                      <a:r>
                        <a:rPr lang="da-DK" sz="700" u="none" strike="noStrike" dirty="0">
                          <a:effectLst/>
                        </a:rPr>
                        <a:t>7937 Elektronik og IT, ingeniør </a:t>
                      </a:r>
                      <a:r>
                        <a:rPr lang="da-DK" sz="700" u="none" strike="noStrike" dirty="0" err="1">
                          <a:effectLst/>
                        </a:rPr>
                        <a:t>bach</a:t>
                      </a:r>
                      <a:r>
                        <a:rPr lang="da-DK" sz="700" u="none" strike="noStrike" dirty="0">
                          <a:effectLst/>
                        </a:rPr>
                        <a:t>.</a:t>
                      </a:r>
                      <a:endParaRPr lang="da-DK" sz="700" b="0" i="0" u="none" strike="noStrike" dirty="0">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4266600147"/>
                  </a:ext>
                </a:extLst>
              </a:tr>
              <a:tr h="130830">
                <a:tc>
                  <a:txBody>
                    <a:bodyPr/>
                    <a:lstStyle/>
                    <a:p>
                      <a:pPr algn="l" fontAlgn="b"/>
                      <a:r>
                        <a:rPr lang="da-DK" sz="700" u="none" strike="noStrike" dirty="0">
                          <a:effectLst/>
                        </a:rPr>
                        <a:t>7939 IT-informatik, ingeniør </a:t>
                      </a:r>
                      <a:r>
                        <a:rPr lang="da-DK" sz="700" u="none" strike="noStrike" dirty="0" err="1">
                          <a:effectLst/>
                        </a:rPr>
                        <a:t>bach</a:t>
                      </a:r>
                      <a:r>
                        <a:rPr lang="da-DK" sz="700" u="none" strike="noStrike" dirty="0">
                          <a:effectLst/>
                        </a:rPr>
                        <a:t>.</a:t>
                      </a:r>
                      <a:endParaRPr lang="da-DK" sz="700" b="0" i="0" u="none" strike="noStrike" dirty="0">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3968239685"/>
                  </a:ext>
                </a:extLst>
              </a:tr>
              <a:tr h="144909">
                <a:tc>
                  <a:txBody>
                    <a:bodyPr/>
                    <a:lstStyle/>
                    <a:p>
                      <a:pPr algn="l" fontAlgn="b"/>
                      <a:r>
                        <a:rPr lang="da-DK" sz="700" u="none" strike="noStrike">
                          <a:effectLst/>
                        </a:rPr>
                        <a:t>7942 IT, kommunikations- og medieteknologi, ingeniør bach.</a:t>
                      </a:r>
                      <a:endParaRPr lang="da-DK" sz="700" b="0" i="0" u="none" strike="noStrike">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1303221813"/>
                  </a:ext>
                </a:extLst>
              </a:tr>
              <a:tr h="130830">
                <a:tc>
                  <a:txBody>
                    <a:bodyPr/>
                    <a:lstStyle/>
                    <a:p>
                      <a:pPr algn="l" fontAlgn="b"/>
                      <a:r>
                        <a:rPr lang="da-DK" sz="700" u="none" strike="noStrike" dirty="0">
                          <a:effectLst/>
                        </a:rPr>
                        <a:t>7958 IT og kommunikationsteknologi, </a:t>
                      </a:r>
                      <a:r>
                        <a:rPr lang="da-DK" sz="700" u="none" strike="noStrike" dirty="0" err="1">
                          <a:effectLst/>
                        </a:rPr>
                        <a:t>bach</a:t>
                      </a:r>
                      <a:r>
                        <a:rPr lang="da-DK" sz="700" u="none" strike="noStrike" dirty="0">
                          <a:effectLst/>
                        </a:rPr>
                        <a:t>.</a:t>
                      </a:r>
                      <a:endParaRPr lang="da-DK" sz="700" b="0" i="0" u="none" strike="noStrike" dirty="0">
                        <a:solidFill>
                          <a:srgbClr val="000000"/>
                        </a:solidFill>
                        <a:effectLst/>
                        <a:latin typeface="Calibri" panose="020F0502020204030204" pitchFamily="34" charset="0"/>
                      </a:endParaRPr>
                    </a:p>
                  </a:txBody>
                  <a:tcPr marL="4771" marR="4771" marT="4771" marB="0" anchor="b"/>
                </a:tc>
                <a:extLst>
                  <a:ext uri="{0D108BD9-81ED-4DB2-BD59-A6C34878D82A}">
                    <a16:rowId xmlns:a16="http://schemas.microsoft.com/office/drawing/2014/main" val="1132494200"/>
                  </a:ext>
                </a:extLst>
              </a:tr>
              <a:tr h="121989">
                <a:tc>
                  <a:txBody>
                    <a:bodyPr/>
                    <a:lstStyle/>
                    <a:p>
                      <a:pPr algn="l" fontAlgn="b"/>
                      <a:r>
                        <a:rPr lang="da-DK" sz="700" u="none" strike="noStrike" dirty="0">
                          <a:effectLst/>
                        </a:rPr>
                        <a:t>8020 Matematisk </a:t>
                      </a:r>
                      <a:r>
                        <a:rPr lang="da-DK" sz="700" u="none" strike="noStrike" kern="1200" dirty="0">
                          <a:effectLst/>
                        </a:rPr>
                        <a:t>modellering og </a:t>
                      </a:r>
                      <a:r>
                        <a:rPr lang="da-DK" sz="700" u="none" strike="noStrike" kern="1200" dirty="0" err="1">
                          <a:effectLst/>
                        </a:rPr>
                        <a:t>computing</a:t>
                      </a:r>
                      <a:r>
                        <a:rPr lang="da-DK" sz="700" u="none" strike="noStrike" kern="1200" dirty="0">
                          <a:effectLst/>
                        </a:rPr>
                        <a:t>, civilingeniør cand.polyt.</a:t>
                      </a:r>
                      <a:endParaRPr lang="da-DK" sz="700" b="0" i="0" u="none" strike="noStrike" kern="1200" dirty="0">
                        <a:solidFill>
                          <a:srgbClr val="000000"/>
                        </a:solidFill>
                        <a:effectLst/>
                        <a:latin typeface="Calibri" panose="020F0502020204030204" pitchFamily="34" charset="0"/>
                        <a:ea typeface="+mn-ea"/>
                        <a:cs typeface="+mn-cs"/>
                      </a:endParaRPr>
                    </a:p>
                  </a:txBody>
                  <a:tcPr marL="4771" marR="4771" marT="4771" marB="0" anchor="b"/>
                </a:tc>
                <a:extLst>
                  <a:ext uri="{0D108BD9-81ED-4DB2-BD59-A6C34878D82A}">
                    <a16:rowId xmlns:a16="http://schemas.microsoft.com/office/drawing/2014/main" val="1087598788"/>
                  </a:ext>
                </a:extLst>
              </a:tr>
            </a:tbl>
          </a:graphicData>
        </a:graphic>
      </p:graphicFrame>
      <p:graphicFrame>
        <p:nvGraphicFramePr>
          <p:cNvPr id="10" name="Tabel 9"/>
          <p:cNvGraphicFramePr>
            <a:graphicFrameLocks noGrp="1"/>
          </p:cNvGraphicFramePr>
          <p:nvPr>
            <p:extLst>
              <p:ext uri="{D42A27DB-BD31-4B8C-83A1-F6EECF244321}">
                <p14:modId xmlns:p14="http://schemas.microsoft.com/office/powerpoint/2010/main" val="3619682943"/>
              </p:ext>
            </p:extLst>
          </p:nvPr>
        </p:nvGraphicFramePr>
        <p:xfrm>
          <a:off x="9246090" y="1156883"/>
          <a:ext cx="2702526" cy="4943681"/>
        </p:xfrm>
        <a:graphic>
          <a:graphicData uri="http://schemas.openxmlformats.org/drawingml/2006/table">
            <a:tbl>
              <a:tblPr/>
              <a:tblGrid>
                <a:gridCol w="2702526">
                  <a:extLst>
                    <a:ext uri="{9D8B030D-6E8A-4147-A177-3AD203B41FA5}">
                      <a16:colId xmlns:a16="http://schemas.microsoft.com/office/drawing/2014/main" val="4066959305"/>
                    </a:ext>
                  </a:extLst>
                </a:gridCol>
              </a:tblGrid>
              <a:tr h="133613">
                <a:tc>
                  <a:txBody>
                    <a:bodyPr/>
                    <a:lstStyle/>
                    <a:p>
                      <a:pPr algn="l" fontAlgn="b"/>
                      <a:r>
                        <a:rPr lang="da-DK" sz="700" b="0" i="0" u="none" strike="noStrike">
                          <a:solidFill>
                            <a:srgbClr val="000000"/>
                          </a:solidFill>
                          <a:effectLst/>
                          <a:latin typeface="Calibri" panose="020F0502020204030204" pitchFamily="34" charset="0"/>
                        </a:rPr>
                        <a:t>8031 Datalogi, hovedfag</a:t>
                      </a:r>
                    </a:p>
                  </a:txBody>
                  <a:tcPr marL="4900" marR="4900" marT="4900" marB="0" anchor="b">
                    <a:lnL>
                      <a:noFill/>
                    </a:lnL>
                    <a:lnR>
                      <a:noFill/>
                    </a:lnR>
                    <a:lnT>
                      <a:noFill/>
                    </a:lnT>
                    <a:lnB>
                      <a:noFill/>
                    </a:lnB>
                  </a:tcPr>
                </a:tc>
                <a:extLst>
                  <a:ext uri="{0D108BD9-81ED-4DB2-BD59-A6C34878D82A}">
                    <a16:rowId xmlns:a16="http://schemas.microsoft.com/office/drawing/2014/main" val="2205161108"/>
                  </a:ext>
                </a:extLst>
              </a:tr>
              <a:tr h="133613">
                <a:tc>
                  <a:txBody>
                    <a:bodyPr/>
                    <a:lstStyle/>
                    <a:p>
                      <a:pPr algn="l" fontAlgn="b"/>
                      <a:r>
                        <a:rPr lang="da-DK" sz="700" b="0" i="0" u="none" strike="noStrike">
                          <a:solidFill>
                            <a:srgbClr val="000000"/>
                          </a:solidFill>
                          <a:effectLst/>
                          <a:latin typeface="Calibri" panose="020F0502020204030204" pitchFamily="34" charset="0"/>
                        </a:rPr>
                        <a:t>8042 Sundhedsteknologi, ingeniør bach.</a:t>
                      </a:r>
                    </a:p>
                  </a:txBody>
                  <a:tcPr marL="4900" marR="4900" marT="4900" marB="0" anchor="b">
                    <a:lnL>
                      <a:noFill/>
                    </a:lnL>
                    <a:lnR>
                      <a:noFill/>
                    </a:lnR>
                    <a:lnT>
                      <a:noFill/>
                    </a:lnT>
                    <a:lnB>
                      <a:noFill/>
                    </a:lnB>
                  </a:tcPr>
                </a:tc>
                <a:extLst>
                  <a:ext uri="{0D108BD9-81ED-4DB2-BD59-A6C34878D82A}">
                    <a16:rowId xmlns:a16="http://schemas.microsoft.com/office/drawing/2014/main" val="2382848400"/>
                  </a:ext>
                </a:extLst>
              </a:tr>
              <a:tr h="133613">
                <a:tc>
                  <a:txBody>
                    <a:bodyPr/>
                    <a:lstStyle/>
                    <a:p>
                      <a:pPr algn="l" fontAlgn="b"/>
                      <a:r>
                        <a:rPr lang="da-DK" sz="700" b="0" i="0" u="none" strike="noStrike">
                          <a:solidFill>
                            <a:srgbClr val="000000"/>
                          </a:solidFill>
                          <a:effectLst/>
                          <a:latin typeface="Calibri" panose="020F0502020204030204" pitchFamily="34" charset="0"/>
                        </a:rPr>
                        <a:t>8073 Datalogi (IT), cand.scient.</a:t>
                      </a:r>
                    </a:p>
                  </a:txBody>
                  <a:tcPr marL="4900" marR="4900" marT="4900" marB="0" anchor="b">
                    <a:lnL>
                      <a:noFill/>
                    </a:lnL>
                    <a:lnR>
                      <a:noFill/>
                    </a:lnR>
                    <a:lnT>
                      <a:noFill/>
                    </a:lnT>
                    <a:lnB>
                      <a:noFill/>
                    </a:lnB>
                  </a:tcPr>
                </a:tc>
                <a:extLst>
                  <a:ext uri="{0D108BD9-81ED-4DB2-BD59-A6C34878D82A}">
                    <a16:rowId xmlns:a16="http://schemas.microsoft.com/office/drawing/2014/main" val="781891604"/>
                  </a:ext>
                </a:extLst>
              </a:tr>
              <a:tr h="133613">
                <a:tc>
                  <a:txBody>
                    <a:bodyPr/>
                    <a:lstStyle/>
                    <a:p>
                      <a:pPr algn="l" fontAlgn="b"/>
                      <a:r>
                        <a:rPr lang="da-DK" sz="700" b="0" i="0" u="none" strike="noStrike">
                          <a:solidFill>
                            <a:srgbClr val="000000"/>
                          </a:solidFill>
                          <a:effectLst/>
                          <a:latin typeface="Calibri" panose="020F0502020204030204" pitchFamily="34" charset="0"/>
                        </a:rPr>
                        <a:t>8075 Produkt- og designpsykologi, ingeniør bach.</a:t>
                      </a:r>
                    </a:p>
                  </a:txBody>
                  <a:tcPr marL="4900" marR="4900" marT="4900" marB="0" anchor="b">
                    <a:lnL>
                      <a:noFill/>
                    </a:lnL>
                    <a:lnR>
                      <a:noFill/>
                    </a:lnR>
                    <a:lnT>
                      <a:noFill/>
                    </a:lnT>
                    <a:lnB>
                      <a:noFill/>
                    </a:lnB>
                  </a:tcPr>
                </a:tc>
                <a:extLst>
                  <a:ext uri="{0D108BD9-81ED-4DB2-BD59-A6C34878D82A}">
                    <a16:rowId xmlns:a16="http://schemas.microsoft.com/office/drawing/2014/main" val="3350288632"/>
                  </a:ext>
                </a:extLst>
              </a:tr>
              <a:tr h="133613">
                <a:tc>
                  <a:txBody>
                    <a:bodyPr/>
                    <a:lstStyle/>
                    <a:p>
                      <a:pPr algn="l" fontAlgn="b"/>
                      <a:r>
                        <a:rPr lang="da-DK" sz="700" b="0" i="0" u="none" strike="noStrike">
                          <a:solidFill>
                            <a:srgbClr val="000000"/>
                          </a:solidFill>
                          <a:effectLst/>
                          <a:latin typeface="Calibri" panose="020F0502020204030204" pitchFamily="34" charset="0"/>
                        </a:rPr>
                        <a:t>8081 Datalogi, cand.scient.</a:t>
                      </a:r>
                    </a:p>
                  </a:txBody>
                  <a:tcPr marL="4900" marR="4900" marT="4900" marB="0" anchor="b">
                    <a:lnL>
                      <a:noFill/>
                    </a:lnL>
                    <a:lnR>
                      <a:noFill/>
                    </a:lnR>
                    <a:lnT>
                      <a:noFill/>
                    </a:lnT>
                    <a:lnB>
                      <a:noFill/>
                    </a:lnB>
                  </a:tcPr>
                </a:tc>
                <a:extLst>
                  <a:ext uri="{0D108BD9-81ED-4DB2-BD59-A6C34878D82A}">
                    <a16:rowId xmlns:a16="http://schemas.microsoft.com/office/drawing/2014/main" val="1924695378"/>
                  </a:ext>
                </a:extLst>
              </a:tr>
              <a:tr h="133613">
                <a:tc>
                  <a:txBody>
                    <a:bodyPr/>
                    <a:lstStyle/>
                    <a:p>
                      <a:pPr algn="l" fontAlgn="b"/>
                      <a:r>
                        <a:rPr lang="da-DK" sz="700" b="0" i="0" u="none" strike="noStrike">
                          <a:solidFill>
                            <a:srgbClr val="000000"/>
                          </a:solidFill>
                          <a:effectLst/>
                          <a:latin typeface="Calibri" panose="020F0502020204030204" pitchFamily="34" charset="0"/>
                        </a:rPr>
                        <a:t>8100 Informationsteknologi, bach.</a:t>
                      </a:r>
                    </a:p>
                  </a:txBody>
                  <a:tcPr marL="4900" marR="4900" marT="4900" marB="0" anchor="b">
                    <a:lnL>
                      <a:noFill/>
                    </a:lnL>
                    <a:lnR>
                      <a:noFill/>
                    </a:lnR>
                    <a:lnT>
                      <a:noFill/>
                    </a:lnT>
                    <a:lnB>
                      <a:noFill/>
                    </a:lnB>
                  </a:tcPr>
                </a:tc>
                <a:extLst>
                  <a:ext uri="{0D108BD9-81ED-4DB2-BD59-A6C34878D82A}">
                    <a16:rowId xmlns:a16="http://schemas.microsoft.com/office/drawing/2014/main" val="4048462791"/>
                  </a:ext>
                </a:extLst>
              </a:tr>
              <a:tr h="133613">
                <a:tc>
                  <a:txBody>
                    <a:bodyPr/>
                    <a:lstStyle/>
                    <a:p>
                      <a:pPr algn="l" fontAlgn="b"/>
                      <a:r>
                        <a:rPr lang="da-DK" sz="700" b="0" i="0" u="none" strike="noStrike">
                          <a:solidFill>
                            <a:srgbClr val="000000"/>
                          </a:solidFill>
                          <a:effectLst/>
                          <a:latin typeface="Calibri" panose="020F0502020204030204" pitchFamily="34" charset="0"/>
                        </a:rPr>
                        <a:t>8105 Informatik (datalogi), bach.</a:t>
                      </a:r>
                    </a:p>
                  </a:txBody>
                  <a:tcPr marL="4900" marR="4900" marT="4900" marB="0" anchor="b">
                    <a:lnL>
                      <a:noFill/>
                    </a:lnL>
                    <a:lnR>
                      <a:noFill/>
                    </a:lnR>
                    <a:lnT>
                      <a:noFill/>
                    </a:lnT>
                    <a:lnB>
                      <a:noFill/>
                    </a:lnB>
                  </a:tcPr>
                </a:tc>
                <a:extLst>
                  <a:ext uri="{0D108BD9-81ED-4DB2-BD59-A6C34878D82A}">
                    <a16:rowId xmlns:a16="http://schemas.microsoft.com/office/drawing/2014/main" val="2992434398"/>
                  </a:ext>
                </a:extLst>
              </a:tr>
              <a:tr h="133613">
                <a:tc>
                  <a:txBody>
                    <a:bodyPr/>
                    <a:lstStyle/>
                    <a:p>
                      <a:pPr algn="l" fontAlgn="b"/>
                      <a:r>
                        <a:rPr lang="da-DK" sz="700" b="0" i="0" u="none" strike="noStrike">
                          <a:solidFill>
                            <a:srgbClr val="000000"/>
                          </a:solidFill>
                          <a:effectLst/>
                          <a:latin typeface="Calibri" panose="020F0502020204030204" pitchFamily="34" charset="0"/>
                        </a:rPr>
                        <a:t>8117 Matematik og økonomi, cand.scient.oecon.</a:t>
                      </a:r>
                    </a:p>
                  </a:txBody>
                  <a:tcPr marL="4900" marR="4900" marT="4900" marB="0" anchor="b">
                    <a:lnL>
                      <a:noFill/>
                    </a:lnL>
                    <a:lnR>
                      <a:noFill/>
                    </a:lnR>
                    <a:lnT>
                      <a:noFill/>
                    </a:lnT>
                    <a:lnB>
                      <a:noFill/>
                    </a:lnB>
                  </a:tcPr>
                </a:tc>
                <a:extLst>
                  <a:ext uri="{0D108BD9-81ED-4DB2-BD59-A6C34878D82A}">
                    <a16:rowId xmlns:a16="http://schemas.microsoft.com/office/drawing/2014/main" val="2798536264"/>
                  </a:ext>
                </a:extLst>
              </a:tr>
              <a:tr h="133613">
                <a:tc>
                  <a:txBody>
                    <a:bodyPr/>
                    <a:lstStyle/>
                    <a:p>
                      <a:pPr algn="l" fontAlgn="b"/>
                      <a:r>
                        <a:rPr lang="da-DK" sz="700" b="0" i="0" u="none" strike="noStrike">
                          <a:solidFill>
                            <a:srgbClr val="000000"/>
                          </a:solidFill>
                          <a:effectLst/>
                          <a:latin typeface="Calibri" panose="020F0502020204030204" pitchFamily="34" charset="0"/>
                        </a:rPr>
                        <a:t>8118 Matematik og økonomi, cand.scient.oecon.</a:t>
                      </a:r>
                    </a:p>
                  </a:txBody>
                  <a:tcPr marL="4900" marR="4900" marT="4900" marB="0" anchor="b">
                    <a:lnL>
                      <a:noFill/>
                    </a:lnL>
                    <a:lnR>
                      <a:noFill/>
                    </a:lnR>
                    <a:lnT>
                      <a:noFill/>
                    </a:lnT>
                    <a:lnB>
                      <a:noFill/>
                    </a:lnB>
                  </a:tcPr>
                </a:tc>
                <a:extLst>
                  <a:ext uri="{0D108BD9-81ED-4DB2-BD59-A6C34878D82A}">
                    <a16:rowId xmlns:a16="http://schemas.microsoft.com/office/drawing/2014/main" val="3985693992"/>
                  </a:ext>
                </a:extLst>
              </a:tr>
              <a:tr h="133613">
                <a:tc>
                  <a:txBody>
                    <a:bodyPr/>
                    <a:lstStyle/>
                    <a:p>
                      <a:pPr algn="l" fontAlgn="b"/>
                      <a:r>
                        <a:rPr lang="da-DK" sz="700" b="0" i="0" u="none" strike="noStrike">
                          <a:solidFill>
                            <a:srgbClr val="000000"/>
                          </a:solidFill>
                          <a:effectLst/>
                          <a:latin typeface="Calibri" panose="020F0502020204030204" pitchFamily="34" charset="0"/>
                        </a:rPr>
                        <a:t>8130 Global virksomhedsinformatik, bach.</a:t>
                      </a:r>
                    </a:p>
                  </a:txBody>
                  <a:tcPr marL="4900" marR="4900" marT="4900" marB="0" anchor="b">
                    <a:lnL>
                      <a:noFill/>
                    </a:lnL>
                    <a:lnR>
                      <a:noFill/>
                    </a:lnR>
                    <a:lnT>
                      <a:noFill/>
                    </a:lnT>
                    <a:lnB>
                      <a:noFill/>
                    </a:lnB>
                  </a:tcPr>
                </a:tc>
                <a:extLst>
                  <a:ext uri="{0D108BD9-81ED-4DB2-BD59-A6C34878D82A}">
                    <a16:rowId xmlns:a16="http://schemas.microsoft.com/office/drawing/2014/main" val="3919075729"/>
                  </a:ext>
                </a:extLst>
              </a:tr>
              <a:tr h="133613">
                <a:tc>
                  <a:txBody>
                    <a:bodyPr/>
                    <a:lstStyle/>
                    <a:p>
                      <a:pPr algn="l" fontAlgn="b"/>
                      <a:r>
                        <a:rPr lang="da-DK" sz="700" b="0" i="0" u="none" strike="noStrike">
                          <a:solidFill>
                            <a:srgbClr val="000000"/>
                          </a:solidFill>
                          <a:effectLst/>
                          <a:latin typeface="Calibri" panose="020F0502020204030204" pitchFamily="34" charset="0"/>
                        </a:rPr>
                        <a:t>8132 Naturvidenskab una, bach.</a:t>
                      </a:r>
                    </a:p>
                  </a:txBody>
                  <a:tcPr marL="4900" marR="4900" marT="4900" marB="0" anchor="b">
                    <a:lnL>
                      <a:noFill/>
                    </a:lnL>
                    <a:lnR>
                      <a:noFill/>
                    </a:lnR>
                    <a:lnT>
                      <a:noFill/>
                    </a:lnT>
                    <a:lnB>
                      <a:noFill/>
                    </a:lnB>
                  </a:tcPr>
                </a:tc>
                <a:extLst>
                  <a:ext uri="{0D108BD9-81ED-4DB2-BD59-A6C34878D82A}">
                    <a16:rowId xmlns:a16="http://schemas.microsoft.com/office/drawing/2014/main" val="362846556"/>
                  </a:ext>
                </a:extLst>
              </a:tr>
              <a:tr h="133613">
                <a:tc>
                  <a:txBody>
                    <a:bodyPr/>
                    <a:lstStyle/>
                    <a:p>
                      <a:pPr algn="l" fontAlgn="b"/>
                      <a:r>
                        <a:rPr lang="da-DK" sz="700" b="0" i="0" u="none" strike="noStrike">
                          <a:solidFill>
                            <a:srgbClr val="000000"/>
                          </a:solidFill>
                          <a:effectLst/>
                          <a:latin typeface="Calibri" panose="020F0502020204030204" pitchFamily="34" charset="0"/>
                        </a:rPr>
                        <a:t>8134 Softwareudvikling, bach.</a:t>
                      </a:r>
                    </a:p>
                  </a:txBody>
                  <a:tcPr marL="4900" marR="4900" marT="4900" marB="0" anchor="b">
                    <a:lnL>
                      <a:noFill/>
                    </a:lnL>
                    <a:lnR>
                      <a:noFill/>
                    </a:lnR>
                    <a:lnT>
                      <a:noFill/>
                    </a:lnT>
                    <a:lnB>
                      <a:noFill/>
                    </a:lnB>
                  </a:tcPr>
                </a:tc>
                <a:extLst>
                  <a:ext uri="{0D108BD9-81ED-4DB2-BD59-A6C34878D82A}">
                    <a16:rowId xmlns:a16="http://schemas.microsoft.com/office/drawing/2014/main" val="1916380444"/>
                  </a:ext>
                </a:extLst>
              </a:tr>
              <a:tr h="133613">
                <a:tc>
                  <a:txBody>
                    <a:bodyPr/>
                    <a:lstStyle/>
                    <a:p>
                      <a:pPr algn="l" fontAlgn="b"/>
                      <a:r>
                        <a:rPr lang="da-DK" sz="700" b="0" i="0" u="none" strike="noStrike">
                          <a:solidFill>
                            <a:srgbClr val="000000"/>
                          </a:solidFill>
                          <a:effectLst/>
                          <a:latin typeface="Calibri" panose="020F0502020204030204" pitchFamily="34" charset="0"/>
                        </a:rPr>
                        <a:t>8135 Datalogi, bach.</a:t>
                      </a:r>
                    </a:p>
                  </a:txBody>
                  <a:tcPr marL="4900" marR="4900" marT="4900" marB="0" anchor="b">
                    <a:lnL>
                      <a:noFill/>
                    </a:lnL>
                    <a:lnR>
                      <a:noFill/>
                    </a:lnR>
                    <a:lnT>
                      <a:noFill/>
                    </a:lnT>
                    <a:lnB>
                      <a:noFill/>
                    </a:lnB>
                  </a:tcPr>
                </a:tc>
                <a:extLst>
                  <a:ext uri="{0D108BD9-81ED-4DB2-BD59-A6C34878D82A}">
                    <a16:rowId xmlns:a16="http://schemas.microsoft.com/office/drawing/2014/main" val="583130960"/>
                  </a:ext>
                </a:extLst>
              </a:tr>
              <a:tr h="133613">
                <a:tc>
                  <a:txBody>
                    <a:bodyPr/>
                    <a:lstStyle/>
                    <a:p>
                      <a:pPr algn="l" fontAlgn="b"/>
                      <a:r>
                        <a:rPr lang="da-DK" sz="700" b="0" i="0" u="none" strike="noStrike">
                          <a:solidFill>
                            <a:srgbClr val="000000"/>
                          </a:solidFill>
                          <a:effectLst/>
                          <a:latin typeface="Calibri" panose="020F0502020204030204" pitchFamily="34" charset="0"/>
                        </a:rPr>
                        <a:t>8163 Teknisk videnskab (matematik og teknologi), ingeniør bach.</a:t>
                      </a:r>
                    </a:p>
                  </a:txBody>
                  <a:tcPr marL="4900" marR="4900" marT="4900" marB="0" anchor="b">
                    <a:lnL>
                      <a:noFill/>
                    </a:lnL>
                    <a:lnR>
                      <a:noFill/>
                    </a:lnR>
                    <a:lnT>
                      <a:noFill/>
                    </a:lnT>
                    <a:lnB>
                      <a:noFill/>
                    </a:lnB>
                  </a:tcPr>
                </a:tc>
                <a:extLst>
                  <a:ext uri="{0D108BD9-81ED-4DB2-BD59-A6C34878D82A}">
                    <a16:rowId xmlns:a16="http://schemas.microsoft.com/office/drawing/2014/main" val="84815312"/>
                  </a:ext>
                </a:extLst>
              </a:tr>
              <a:tr h="133613">
                <a:tc>
                  <a:txBody>
                    <a:bodyPr/>
                    <a:lstStyle/>
                    <a:p>
                      <a:pPr algn="l" fontAlgn="b"/>
                      <a:r>
                        <a:rPr lang="da-DK" sz="700" b="0" i="0" u="none" strike="noStrike">
                          <a:solidFill>
                            <a:srgbClr val="000000"/>
                          </a:solidFill>
                          <a:effectLst/>
                          <a:latin typeface="Calibri" panose="020F0502020204030204" pitchFamily="34" charset="0"/>
                        </a:rPr>
                        <a:t>8175 Produkt og designpsykologi, kand.</a:t>
                      </a:r>
                    </a:p>
                  </a:txBody>
                  <a:tcPr marL="4900" marR="4900" marT="4900" marB="0" anchor="b">
                    <a:lnL>
                      <a:noFill/>
                    </a:lnL>
                    <a:lnR>
                      <a:noFill/>
                    </a:lnR>
                    <a:lnT>
                      <a:noFill/>
                    </a:lnT>
                    <a:lnB>
                      <a:noFill/>
                    </a:lnB>
                  </a:tcPr>
                </a:tc>
                <a:extLst>
                  <a:ext uri="{0D108BD9-81ED-4DB2-BD59-A6C34878D82A}">
                    <a16:rowId xmlns:a16="http://schemas.microsoft.com/office/drawing/2014/main" val="130411250"/>
                  </a:ext>
                </a:extLst>
              </a:tr>
              <a:tr h="133613">
                <a:tc>
                  <a:txBody>
                    <a:bodyPr/>
                    <a:lstStyle/>
                    <a:p>
                      <a:pPr algn="l" fontAlgn="b"/>
                      <a:r>
                        <a:rPr lang="da-DK" sz="700" b="0" i="0" u="none" strike="noStrike">
                          <a:solidFill>
                            <a:srgbClr val="000000"/>
                          </a:solidFill>
                          <a:effectLst/>
                          <a:latin typeface="Calibri" panose="020F0502020204030204" pitchFamily="34" charset="0"/>
                        </a:rPr>
                        <a:t>8229 It, kommunikation og organisation, cand.it.</a:t>
                      </a:r>
                    </a:p>
                  </a:txBody>
                  <a:tcPr marL="4900" marR="4900" marT="4900" marB="0" anchor="b">
                    <a:lnL>
                      <a:noFill/>
                    </a:lnL>
                    <a:lnR>
                      <a:noFill/>
                    </a:lnR>
                    <a:lnT>
                      <a:noFill/>
                    </a:lnT>
                    <a:lnB>
                      <a:noFill/>
                    </a:lnB>
                  </a:tcPr>
                </a:tc>
                <a:extLst>
                  <a:ext uri="{0D108BD9-81ED-4DB2-BD59-A6C34878D82A}">
                    <a16:rowId xmlns:a16="http://schemas.microsoft.com/office/drawing/2014/main" val="286375627"/>
                  </a:ext>
                </a:extLst>
              </a:tr>
              <a:tr h="133613">
                <a:tc>
                  <a:txBody>
                    <a:bodyPr/>
                    <a:lstStyle/>
                    <a:p>
                      <a:pPr algn="l" fontAlgn="b"/>
                      <a:r>
                        <a:rPr lang="da-DK" sz="700" b="0" i="0" u="none" strike="noStrike">
                          <a:solidFill>
                            <a:srgbClr val="000000"/>
                          </a:solidFill>
                          <a:effectLst/>
                          <a:latin typeface="Calibri" panose="020F0502020204030204" pitchFamily="34" charset="0"/>
                        </a:rPr>
                        <a:t>8233 Bioinformatik, cand.scient.</a:t>
                      </a:r>
                    </a:p>
                  </a:txBody>
                  <a:tcPr marL="4900" marR="4900" marT="4900" marB="0" anchor="b">
                    <a:lnL>
                      <a:noFill/>
                    </a:lnL>
                    <a:lnR>
                      <a:noFill/>
                    </a:lnR>
                    <a:lnT>
                      <a:noFill/>
                    </a:lnT>
                    <a:lnB>
                      <a:noFill/>
                    </a:lnB>
                  </a:tcPr>
                </a:tc>
                <a:extLst>
                  <a:ext uri="{0D108BD9-81ED-4DB2-BD59-A6C34878D82A}">
                    <a16:rowId xmlns:a16="http://schemas.microsoft.com/office/drawing/2014/main" val="620059598"/>
                  </a:ext>
                </a:extLst>
              </a:tr>
              <a:tr h="133613">
                <a:tc>
                  <a:txBody>
                    <a:bodyPr/>
                    <a:lstStyle/>
                    <a:p>
                      <a:pPr algn="l" fontAlgn="b"/>
                      <a:r>
                        <a:rPr lang="da-DK" sz="700" b="0" i="0" u="none" strike="noStrike">
                          <a:solidFill>
                            <a:srgbClr val="000000"/>
                          </a:solidFill>
                          <a:effectLst/>
                          <a:latin typeface="Calibri" panose="020F0502020204030204" pitchFamily="34" charset="0"/>
                        </a:rPr>
                        <a:t>8257 Idrætsteknologi, cand.scient.tec.</a:t>
                      </a:r>
                    </a:p>
                  </a:txBody>
                  <a:tcPr marL="4900" marR="4900" marT="4900" marB="0" anchor="b">
                    <a:lnL>
                      <a:noFill/>
                    </a:lnL>
                    <a:lnR>
                      <a:noFill/>
                    </a:lnR>
                    <a:lnT>
                      <a:noFill/>
                    </a:lnT>
                    <a:lnB>
                      <a:noFill/>
                    </a:lnB>
                  </a:tcPr>
                </a:tc>
                <a:extLst>
                  <a:ext uri="{0D108BD9-81ED-4DB2-BD59-A6C34878D82A}">
                    <a16:rowId xmlns:a16="http://schemas.microsoft.com/office/drawing/2014/main" val="1701061957"/>
                  </a:ext>
                </a:extLst>
              </a:tr>
              <a:tr h="133613">
                <a:tc>
                  <a:txBody>
                    <a:bodyPr/>
                    <a:lstStyle/>
                    <a:p>
                      <a:pPr algn="l" fontAlgn="b"/>
                      <a:r>
                        <a:rPr lang="da-DK" sz="700" b="0" i="0" u="none" strike="noStrike">
                          <a:solidFill>
                            <a:srgbClr val="000000"/>
                          </a:solidFill>
                          <a:effectLst/>
                          <a:latin typeface="Calibri" panose="020F0502020204030204" pitchFamily="34" charset="0"/>
                        </a:rPr>
                        <a:t>8261 Datateknik, ingeniør bach.</a:t>
                      </a:r>
                    </a:p>
                  </a:txBody>
                  <a:tcPr marL="4900" marR="4900" marT="4900" marB="0" anchor="b">
                    <a:lnL>
                      <a:noFill/>
                    </a:lnL>
                    <a:lnR>
                      <a:noFill/>
                    </a:lnR>
                    <a:lnT>
                      <a:noFill/>
                    </a:lnT>
                    <a:lnB>
                      <a:noFill/>
                    </a:lnB>
                  </a:tcPr>
                </a:tc>
                <a:extLst>
                  <a:ext uri="{0D108BD9-81ED-4DB2-BD59-A6C34878D82A}">
                    <a16:rowId xmlns:a16="http://schemas.microsoft.com/office/drawing/2014/main" val="4260780109"/>
                  </a:ext>
                </a:extLst>
              </a:tr>
              <a:tr h="133613">
                <a:tc>
                  <a:txBody>
                    <a:bodyPr/>
                    <a:lstStyle/>
                    <a:p>
                      <a:pPr algn="l" fontAlgn="b"/>
                      <a:r>
                        <a:rPr lang="da-DK" sz="700" b="0" i="0" u="none" strike="noStrike">
                          <a:solidFill>
                            <a:srgbClr val="000000"/>
                          </a:solidFill>
                          <a:effectLst/>
                          <a:latin typeface="Calibri" panose="020F0502020204030204" pitchFamily="34" charset="0"/>
                        </a:rPr>
                        <a:t>8262 Datateknik, civilingeniør</a:t>
                      </a:r>
                    </a:p>
                  </a:txBody>
                  <a:tcPr marL="4900" marR="4900" marT="4900" marB="0" anchor="b">
                    <a:lnL>
                      <a:noFill/>
                    </a:lnL>
                    <a:lnR>
                      <a:noFill/>
                    </a:lnR>
                    <a:lnT>
                      <a:noFill/>
                    </a:lnT>
                    <a:lnB>
                      <a:noFill/>
                    </a:lnB>
                  </a:tcPr>
                </a:tc>
                <a:extLst>
                  <a:ext uri="{0D108BD9-81ED-4DB2-BD59-A6C34878D82A}">
                    <a16:rowId xmlns:a16="http://schemas.microsoft.com/office/drawing/2014/main" val="3585853586"/>
                  </a:ext>
                </a:extLst>
              </a:tr>
              <a:tr h="133613">
                <a:tc>
                  <a:txBody>
                    <a:bodyPr/>
                    <a:lstStyle/>
                    <a:p>
                      <a:pPr algn="l" fontAlgn="b"/>
                      <a:r>
                        <a:rPr lang="da-DK" sz="700" b="0" i="0" u="none" strike="noStrike">
                          <a:solidFill>
                            <a:srgbClr val="000000"/>
                          </a:solidFill>
                          <a:effectLst/>
                          <a:latin typeface="Calibri" panose="020F0502020204030204" pitchFamily="34" charset="0"/>
                        </a:rPr>
                        <a:t>8302 Transport og logistik, civilingeniør cand.polyt.</a:t>
                      </a:r>
                    </a:p>
                  </a:txBody>
                  <a:tcPr marL="4900" marR="4900" marT="4900" marB="0" anchor="b">
                    <a:lnL>
                      <a:noFill/>
                    </a:lnL>
                    <a:lnR>
                      <a:noFill/>
                    </a:lnR>
                    <a:lnT>
                      <a:noFill/>
                    </a:lnT>
                    <a:lnB>
                      <a:noFill/>
                    </a:lnB>
                  </a:tcPr>
                </a:tc>
                <a:extLst>
                  <a:ext uri="{0D108BD9-81ED-4DB2-BD59-A6C34878D82A}">
                    <a16:rowId xmlns:a16="http://schemas.microsoft.com/office/drawing/2014/main" val="958096644"/>
                  </a:ext>
                </a:extLst>
              </a:tr>
              <a:tr h="133613">
                <a:tc>
                  <a:txBody>
                    <a:bodyPr/>
                    <a:lstStyle/>
                    <a:p>
                      <a:pPr algn="l" fontAlgn="b"/>
                      <a:r>
                        <a:rPr lang="da-DK" sz="700" b="0" i="0" u="none" strike="noStrike">
                          <a:solidFill>
                            <a:srgbClr val="000000"/>
                          </a:solidFill>
                          <a:effectLst/>
                          <a:latin typeface="Calibri" panose="020F0502020204030204" pitchFamily="34" charset="0"/>
                        </a:rPr>
                        <a:t>8307 Informationsteknologi, civilingeniør cand.polyt.</a:t>
                      </a:r>
                    </a:p>
                  </a:txBody>
                  <a:tcPr marL="4900" marR="4900" marT="4900" marB="0" anchor="b">
                    <a:lnL>
                      <a:noFill/>
                    </a:lnL>
                    <a:lnR>
                      <a:noFill/>
                    </a:lnR>
                    <a:lnT>
                      <a:noFill/>
                    </a:lnT>
                    <a:lnB>
                      <a:noFill/>
                    </a:lnB>
                  </a:tcPr>
                </a:tc>
                <a:extLst>
                  <a:ext uri="{0D108BD9-81ED-4DB2-BD59-A6C34878D82A}">
                    <a16:rowId xmlns:a16="http://schemas.microsoft.com/office/drawing/2014/main" val="1457957657"/>
                  </a:ext>
                </a:extLst>
              </a:tr>
              <a:tr h="133613">
                <a:tc>
                  <a:txBody>
                    <a:bodyPr/>
                    <a:lstStyle/>
                    <a:p>
                      <a:pPr algn="l" fontAlgn="b"/>
                      <a:r>
                        <a:rPr lang="da-DK" sz="700" b="0" i="0" u="none" strike="noStrike">
                          <a:solidFill>
                            <a:srgbClr val="000000"/>
                          </a:solidFill>
                          <a:effectLst/>
                          <a:latin typeface="Calibri" panose="020F0502020204030204" pitchFamily="34" charset="0"/>
                        </a:rPr>
                        <a:t>8311 Mekatronik, civilingeniør cand.polyt.</a:t>
                      </a:r>
                    </a:p>
                  </a:txBody>
                  <a:tcPr marL="4900" marR="4900" marT="4900" marB="0" anchor="b">
                    <a:lnL>
                      <a:noFill/>
                    </a:lnL>
                    <a:lnR>
                      <a:noFill/>
                    </a:lnR>
                    <a:lnT>
                      <a:noFill/>
                    </a:lnT>
                    <a:lnB>
                      <a:noFill/>
                    </a:lnB>
                  </a:tcPr>
                </a:tc>
                <a:extLst>
                  <a:ext uri="{0D108BD9-81ED-4DB2-BD59-A6C34878D82A}">
                    <a16:rowId xmlns:a16="http://schemas.microsoft.com/office/drawing/2014/main" val="279043773"/>
                  </a:ext>
                </a:extLst>
              </a:tr>
              <a:tr h="133613">
                <a:tc>
                  <a:txBody>
                    <a:bodyPr/>
                    <a:lstStyle/>
                    <a:p>
                      <a:pPr algn="l" fontAlgn="b"/>
                      <a:r>
                        <a:rPr lang="en-US" sz="700" b="0" i="0" u="none" strike="noStrike">
                          <a:solidFill>
                            <a:srgbClr val="000000"/>
                          </a:solidFill>
                          <a:effectLst/>
                          <a:latin typeface="Calibri" panose="020F0502020204030204" pitchFamily="34" charset="0"/>
                        </a:rPr>
                        <a:t>8317 Service systems design, cand.scient.</a:t>
                      </a:r>
                    </a:p>
                  </a:txBody>
                  <a:tcPr marL="4900" marR="4900" marT="4900" marB="0" anchor="b">
                    <a:lnL>
                      <a:noFill/>
                    </a:lnL>
                    <a:lnR>
                      <a:noFill/>
                    </a:lnR>
                    <a:lnT>
                      <a:noFill/>
                    </a:lnT>
                    <a:lnB>
                      <a:noFill/>
                    </a:lnB>
                  </a:tcPr>
                </a:tc>
                <a:extLst>
                  <a:ext uri="{0D108BD9-81ED-4DB2-BD59-A6C34878D82A}">
                    <a16:rowId xmlns:a16="http://schemas.microsoft.com/office/drawing/2014/main" val="3810340854"/>
                  </a:ext>
                </a:extLst>
              </a:tr>
              <a:tr h="133613">
                <a:tc>
                  <a:txBody>
                    <a:bodyPr/>
                    <a:lstStyle/>
                    <a:p>
                      <a:pPr algn="l" fontAlgn="b"/>
                      <a:r>
                        <a:rPr lang="da-DK" sz="700" b="0" i="0" u="none" strike="noStrike">
                          <a:solidFill>
                            <a:srgbClr val="000000"/>
                          </a:solidFill>
                          <a:effectLst/>
                          <a:latin typeface="Calibri" panose="020F0502020204030204" pitchFamily="34" charset="0"/>
                        </a:rPr>
                        <a:t>8327 Sundhedsteknologi, civilingeniør cand.polyt.</a:t>
                      </a:r>
                    </a:p>
                  </a:txBody>
                  <a:tcPr marL="4900" marR="4900" marT="4900" marB="0" anchor="b">
                    <a:lnL>
                      <a:noFill/>
                    </a:lnL>
                    <a:lnR>
                      <a:noFill/>
                    </a:lnR>
                    <a:lnT>
                      <a:noFill/>
                    </a:lnT>
                    <a:lnB>
                      <a:noFill/>
                    </a:lnB>
                  </a:tcPr>
                </a:tc>
                <a:extLst>
                  <a:ext uri="{0D108BD9-81ED-4DB2-BD59-A6C34878D82A}">
                    <a16:rowId xmlns:a16="http://schemas.microsoft.com/office/drawing/2014/main" val="368057887"/>
                  </a:ext>
                </a:extLst>
              </a:tr>
              <a:tr h="133613">
                <a:tc>
                  <a:txBody>
                    <a:bodyPr/>
                    <a:lstStyle/>
                    <a:p>
                      <a:pPr algn="l" fontAlgn="b"/>
                      <a:r>
                        <a:rPr lang="da-DK" sz="700" b="0" i="0" u="none" strike="noStrike">
                          <a:solidFill>
                            <a:srgbClr val="000000"/>
                          </a:solidFill>
                          <a:effectLst/>
                          <a:latin typeface="Calibri" panose="020F0502020204030204" pitchFamily="34" charset="0"/>
                        </a:rPr>
                        <a:t>8330 Lærings- og oplevelsesteknologi, civilingeniør cand.polyt.</a:t>
                      </a:r>
                    </a:p>
                  </a:txBody>
                  <a:tcPr marL="4900" marR="4900" marT="4900" marB="0" anchor="b">
                    <a:lnL>
                      <a:noFill/>
                    </a:lnL>
                    <a:lnR>
                      <a:noFill/>
                    </a:lnR>
                    <a:lnT>
                      <a:noFill/>
                    </a:lnT>
                    <a:lnB>
                      <a:noFill/>
                    </a:lnB>
                  </a:tcPr>
                </a:tc>
                <a:extLst>
                  <a:ext uri="{0D108BD9-81ED-4DB2-BD59-A6C34878D82A}">
                    <a16:rowId xmlns:a16="http://schemas.microsoft.com/office/drawing/2014/main" val="1793244220"/>
                  </a:ext>
                </a:extLst>
              </a:tr>
              <a:tr h="133613">
                <a:tc>
                  <a:txBody>
                    <a:bodyPr/>
                    <a:lstStyle/>
                    <a:p>
                      <a:pPr algn="l" fontAlgn="b"/>
                      <a:r>
                        <a:rPr lang="da-DK" sz="700" b="0" i="0" u="none" strike="noStrike">
                          <a:solidFill>
                            <a:srgbClr val="000000"/>
                          </a:solidFill>
                          <a:effectLst/>
                          <a:latin typeface="Calibri" panose="020F0502020204030204" pitchFamily="34" charset="0"/>
                        </a:rPr>
                        <a:t>8337 Elektronik og IT, civilingeniør</a:t>
                      </a:r>
                    </a:p>
                  </a:txBody>
                  <a:tcPr marL="4900" marR="4900" marT="4900" marB="0" anchor="b">
                    <a:lnL>
                      <a:noFill/>
                    </a:lnL>
                    <a:lnR>
                      <a:noFill/>
                    </a:lnR>
                    <a:lnT>
                      <a:noFill/>
                    </a:lnT>
                    <a:lnB>
                      <a:noFill/>
                    </a:lnB>
                  </a:tcPr>
                </a:tc>
                <a:extLst>
                  <a:ext uri="{0D108BD9-81ED-4DB2-BD59-A6C34878D82A}">
                    <a16:rowId xmlns:a16="http://schemas.microsoft.com/office/drawing/2014/main" val="3161663163"/>
                  </a:ext>
                </a:extLst>
              </a:tr>
              <a:tr h="133613">
                <a:tc>
                  <a:txBody>
                    <a:bodyPr/>
                    <a:lstStyle/>
                    <a:p>
                      <a:pPr algn="l" fontAlgn="b"/>
                      <a:r>
                        <a:rPr lang="da-DK" sz="700" b="0" i="0" u="none" strike="noStrike">
                          <a:solidFill>
                            <a:srgbClr val="000000"/>
                          </a:solidFill>
                          <a:effectLst/>
                          <a:latin typeface="Calibri" panose="020F0502020204030204" pitchFamily="34" charset="0"/>
                        </a:rPr>
                        <a:t>8339 IT-informatik, civilingeniør</a:t>
                      </a:r>
                    </a:p>
                  </a:txBody>
                  <a:tcPr marL="4900" marR="4900" marT="4900" marB="0" anchor="b">
                    <a:lnL>
                      <a:noFill/>
                    </a:lnL>
                    <a:lnR>
                      <a:noFill/>
                    </a:lnR>
                    <a:lnT>
                      <a:noFill/>
                    </a:lnT>
                    <a:lnB>
                      <a:noFill/>
                    </a:lnB>
                  </a:tcPr>
                </a:tc>
                <a:extLst>
                  <a:ext uri="{0D108BD9-81ED-4DB2-BD59-A6C34878D82A}">
                    <a16:rowId xmlns:a16="http://schemas.microsoft.com/office/drawing/2014/main" val="1097476648"/>
                  </a:ext>
                </a:extLst>
              </a:tr>
              <a:tr h="133613">
                <a:tc>
                  <a:txBody>
                    <a:bodyPr/>
                    <a:lstStyle/>
                    <a:p>
                      <a:pPr algn="l" fontAlgn="b"/>
                      <a:r>
                        <a:rPr lang="da-DK" sz="700" b="0" i="0" u="none" strike="noStrike">
                          <a:solidFill>
                            <a:srgbClr val="000000"/>
                          </a:solidFill>
                          <a:effectLst/>
                          <a:latin typeface="Calibri" panose="020F0502020204030204" pitchFamily="34" charset="0"/>
                        </a:rPr>
                        <a:t>8349 IT-produktudvikling, cand.scient.</a:t>
                      </a:r>
                    </a:p>
                  </a:txBody>
                  <a:tcPr marL="4900" marR="4900" marT="4900" marB="0" anchor="b">
                    <a:lnL>
                      <a:noFill/>
                    </a:lnL>
                    <a:lnR>
                      <a:noFill/>
                    </a:lnR>
                    <a:lnT>
                      <a:noFill/>
                    </a:lnT>
                    <a:lnB>
                      <a:noFill/>
                    </a:lnB>
                  </a:tcPr>
                </a:tc>
                <a:extLst>
                  <a:ext uri="{0D108BD9-81ED-4DB2-BD59-A6C34878D82A}">
                    <a16:rowId xmlns:a16="http://schemas.microsoft.com/office/drawing/2014/main" val="881817226"/>
                  </a:ext>
                </a:extLst>
              </a:tr>
              <a:tr h="133613">
                <a:tc>
                  <a:txBody>
                    <a:bodyPr/>
                    <a:lstStyle/>
                    <a:p>
                      <a:pPr algn="l" fontAlgn="b"/>
                      <a:r>
                        <a:rPr lang="da-DK" sz="700" b="0" i="0" u="none" strike="noStrike">
                          <a:solidFill>
                            <a:srgbClr val="000000"/>
                          </a:solidFill>
                          <a:effectLst/>
                          <a:latin typeface="Calibri" panose="020F0502020204030204" pitchFamily="34" charset="0"/>
                        </a:rPr>
                        <a:t>8350 IT-ledelse, cand.IT.</a:t>
                      </a:r>
                    </a:p>
                  </a:txBody>
                  <a:tcPr marL="4900" marR="4900" marT="4900" marB="0" anchor="b">
                    <a:lnL>
                      <a:noFill/>
                    </a:lnL>
                    <a:lnR>
                      <a:noFill/>
                    </a:lnR>
                    <a:lnT>
                      <a:noFill/>
                    </a:lnT>
                    <a:lnB>
                      <a:noFill/>
                    </a:lnB>
                  </a:tcPr>
                </a:tc>
                <a:extLst>
                  <a:ext uri="{0D108BD9-81ED-4DB2-BD59-A6C34878D82A}">
                    <a16:rowId xmlns:a16="http://schemas.microsoft.com/office/drawing/2014/main" val="582291664"/>
                  </a:ext>
                </a:extLst>
              </a:tr>
              <a:tr h="133613">
                <a:tc>
                  <a:txBody>
                    <a:bodyPr/>
                    <a:lstStyle/>
                    <a:p>
                      <a:pPr algn="l" fontAlgn="b"/>
                      <a:r>
                        <a:rPr lang="da-DK" sz="700" b="0" i="0" u="none" strike="noStrike">
                          <a:solidFill>
                            <a:srgbClr val="000000"/>
                          </a:solidFill>
                          <a:effectLst/>
                          <a:latin typeface="Calibri" panose="020F0502020204030204" pitchFamily="34" charset="0"/>
                        </a:rPr>
                        <a:t>8353 Energiteknologi, civilingeniør cand.polyt.</a:t>
                      </a:r>
                    </a:p>
                  </a:txBody>
                  <a:tcPr marL="4900" marR="4900" marT="4900" marB="0" anchor="b">
                    <a:lnL>
                      <a:noFill/>
                    </a:lnL>
                    <a:lnR>
                      <a:noFill/>
                    </a:lnR>
                    <a:lnT>
                      <a:noFill/>
                    </a:lnT>
                    <a:lnB>
                      <a:noFill/>
                    </a:lnB>
                  </a:tcPr>
                </a:tc>
                <a:extLst>
                  <a:ext uri="{0D108BD9-81ED-4DB2-BD59-A6C34878D82A}">
                    <a16:rowId xmlns:a16="http://schemas.microsoft.com/office/drawing/2014/main" val="3219668609"/>
                  </a:ext>
                </a:extLst>
              </a:tr>
              <a:tr h="133613">
                <a:tc>
                  <a:txBody>
                    <a:bodyPr/>
                    <a:lstStyle/>
                    <a:p>
                      <a:pPr algn="l" fontAlgn="b"/>
                      <a:r>
                        <a:rPr lang="da-DK" sz="700" b="0" i="0" u="none" strike="noStrike">
                          <a:solidFill>
                            <a:srgbClr val="000000"/>
                          </a:solidFill>
                          <a:effectLst/>
                          <a:latin typeface="Calibri" panose="020F0502020204030204" pitchFamily="34" charset="0"/>
                        </a:rPr>
                        <a:t>8624 Diplomuddannelse i IT (DIT)</a:t>
                      </a:r>
                    </a:p>
                  </a:txBody>
                  <a:tcPr marL="4900" marR="4900" marT="4900" marB="0" anchor="b">
                    <a:lnL>
                      <a:noFill/>
                    </a:lnL>
                    <a:lnR>
                      <a:noFill/>
                    </a:lnR>
                    <a:lnT>
                      <a:noFill/>
                    </a:lnT>
                    <a:lnB>
                      <a:noFill/>
                    </a:lnB>
                  </a:tcPr>
                </a:tc>
                <a:extLst>
                  <a:ext uri="{0D108BD9-81ED-4DB2-BD59-A6C34878D82A}">
                    <a16:rowId xmlns:a16="http://schemas.microsoft.com/office/drawing/2014/main" val="2289144063"/>
                  </a:ext>
                </a:extLst>
              </a:tr>
              <a:tr h="133613">
                <a:tc>
                  <a:txBody>
                    <a:bodyPr/>
                    <a:lstStyle/>
                    <a:p>
                      <a:pPr algn="l" fontAlgn="b"/>
                      <a:r>
                        <a:rPr lang="da-DK" sz="700" b="0" i="0" u="none" strike="noStrike" dirty="0">
                          <a:solidFill>
                            <a:srgbClr val="000000"/>
                          </a:solidFill>
                          <a:effectLst/>
                          <a:latin typeface="Calibri" panose="020F0502020204030204" pitchFamily="34" charset="0"/>
                        </a:rPr>
                        <a:t>8625 Diplomuddannelse i software (IT-Vest)</a:t>
                      </a:r>
                    </a:p>
                  </a:txBody>
                  <a:tcPr marL="4900" marR="4900" marT="4900" marB="0" anchor="b">
                    <a:lnL>
                      <a:noFill/>
                    </a:lnL>
                    <a:lnR>
                      <a:noFill/>
                    </a:lnR>
                    <a:lnT>
                      <a:noFill/>
                    </a:lnT>
                    <a:lnB>
                      <a:noFill/>
                    </a:lnB>
                  </a:tcPr>
                </a:tc>
                <a:extLst>
                  <a:ext uri="{0D108BD9-81ED-4DB2-BD59-A6C34878D82A}">
                    <a16:rowId xmlns:a16="http://schemas.microsoft.com/office/drawing/2014/main" val="2357434638"/>
                  </a:ext>
                </a:extLst>
              </a:tr>
              <a:tr h="133613">
                <a:tc>
                  <a:txBody>
                    <a:bodyPr/>
                    <a:lstStyle/>
                    <a:p>
                      <a:pPr algn="l" fontAlgn="b"/>
                      <a:r>
                        <a:rPr lang="da-DK" sz="700" b="0" i="0" u="none" strike="noStrike">
                          <a:solidFill>
                            <a:srgbClr val="000000"/>
                          </a:solidFill>
                          <a:effectLst/>
                          <a:latin typeface="Calibri" panose="020F0502020204030204" pitchFamily="34" charset="0"/>
                        </a:rPr>
                        <a:t>8626 IT-diplomuddannelsen (IHK), diplomuddannelse</a:t>
                      </a:r>
                    </a:p>
                  </a:txBody>
                  <a:tcPr marL="4900" marR="4900" marT="4900" marB="0" anchor="b">
                    <a:lnL>
                      <a:noFill/>
                    </a:lnL>
                    <a:lnR>
                      <a:noFill/>
                    </a:lnR>
                    <a:lnT>
                      <a:noFill/>
                    </a:lnT>
                    <a:lnB>
                      <a:noFill/>
                    </a:lnB>
                  </a:tcPr>
                </a:tc>
                <a:extLst>
                  <a:ext uri="{0D108BD9-81ED-4DB2-BD59-A6C34878D82A}">
                    <a16:rowId xmlns:a16="http://schemas.microsoft.com/office/drawing/2014/main" val="3667954388"/>
                  </a:ext>
                </a:extLst>
              </a:tr>
              <a:tr h="133613">
                <a:tc>
                  <a:txBody>
                    <a:bodyPr/>
                    <a:lstStyle/>
                    <a:p>
                      <a:pPr algn="l" fontAlgn="b"/>
                      <a:r>
                        <a:rPr lang="da-DK" sz="700" b="0" i="0" u="none" strike="noStrike">
                          <a:solidFill>
                            <a:srgbClr val="000000"/>
                          </a:solidFill>
                          <a:effectLst/>
                          <a:latin typeface="Calibri" panose="020F0502020204030204" pitchFamily="34" charset="0"/>
                        </a:rPr>
                        <a:t>8629 Diplomuddannelse i softwareudvikling</a:t>
                      </a:r>
                    </a:p>
                  </a:txBody>
                  <a:tcPr marL="4900" marR="4900" marT="4900" marB="0" anchor="b">
                    <a:lnL>
                      <a:noFill/>
                    </a:lnL>
                    <a:lnR>
                      <a:noFill/>
                    </a:lnR>
                    <a:lnT>
                      <a:noFill/>
                    </a:lnT>
                    <a:lnB>
                      <a:noFill/>
                    </a:lnB>
                  </a:tcPr>
                </a:tc>
                <a:extLst>
                  <a:ext uri="{0D108BD9-81ED-4DB2-BD59-A6C34878D82A}">
                    <a16:rowId xmlns:a16="http://schemas.microsoft.com/office/drawing/2014/main" val="830172583"/>
                  </a:ext>
                </a:extLst>
              </a:tr>
              <a:tr h="133613">
                <a:tc>
                  <a:txBody>
                    <a:bodyPr/>
                    <a:lstStyle/>
                    <a:p>
                      <a:pPr algn="l" fontAlgn="b"/>
                      <a:r>
                        <a:rPr lang="da-DK" sz="700" b="0" i="0" u="none" strike="noStrike">
                          <a:solidFill>
                            <a:srgbClr val="000000"/>
                          </a:solidFill>
                          <a:effectLst/>
                          <a:latin typeface="Calibri" panose="020F0502020204030204" pitchFamily="34" charset="0"/>
                        </a:rPr>
                        <a:t>8892 Mobil internet communication (MIC), master</a:t>
                      </a:r>
                    </a:p>
                  </a:txBody>
                  <a:tcPr marL="4900" marR="4900" marT="4900" marB="0" anchor="b">
                    <a:lnL>
                      <a:noFill/>
                    </a:lnL>
                    <a:lnR>
                      <a:noFill/>
                    </a:lnR>
                    <a:lnT>
                      <a:noFill/>
                    </a:lnT>
                    <a:lnB>
                      <a:noFill/>
                    </a:lnB>
                  </a:tcPr>
                </a:tc>
                <a:extLst>
                  <a:ext uri="{0D108BD9-81ED-4DB2-BD59-A6C34878D82A}">
                    <a16:rowId xmlns:a16="http://schemas.microsoft.com/office/drawing/2014/main" val="1713432568"/>
                  </a:ext>
                </a:extLst>
              </a:tr>
              <a:tr h="133613">
                <a:tc>
                  <a:txBody>
                    <a:bodyPr/>
                    <a:lstStyle/>
                    <a:p>
                      <a:pPr algn="l" fontAlgn="b"/>
                      <a:r>
                        <a:rPr lang="da-DK" sz="700" b="0" i="0" u="none" strike="noStrike" dirty="0">
                          <a:solidFill>
                            <a:srgbClr val="000000"/>
                          </a:solidFill>
                          <a:effectLst/>
                          <a:latin typeface="Calibri" panose="020F0502020204030204" pitchFamily="34" charset="0"/>
                        </a:rPr>
                        <a:t>8900 It, kommunikation og organisation (MITKO), master</a:t>
                      </a:r>
                    </a:p>
                  </a:txBody>
                  <a:tcPr marL="4900" marR="4900" marT="4900" marB="0" anchor="b">
                    <a:lnL>
                      <a:noFill/>
                    </a:lnL>
                    <a:lnR>
                      <a:noFill/>
                    </a:lnR>
                    <a:lnT>
                      <a:noFill/>
                    </a:lnT>
                    <a:lnB>
                      <a:noFill/>
                    </a:lnB>
                  </a:tcPr>
                </a:tc>
                <a:extLst>
                  <a:ext uri="{0D108BD9-81ED-4DB2-BD59-A6C34878D82A}">
                    <a16:rowId xmlns:a16="http://schemas.microsoft.com/office/drawing/2014/main" val="741280943"/>
                  </a:ext>
                </a:extLst>
              </a:tr>
            </a:tbl>
          </a:graphicData>
        </a:graphic>
      </p:graphicFrame>
      <p:sp>
        <p:nvSpPr>
          <p:cNvPr id="11" name="Tekstfelt 10"/>
          <p:cNvSpPr txBox="1"/>
          <p:nvPr/>
        </p:nvSpPr>
        <p:spPr>
          <a:xfrm>
            <a:off x="580030" y="6258640"/>
            <a:ext cx="9696806" cy="400110"/>
          </a:xfrm>
          <a:prstGeom prst="rect">
            <a:avLst/>
          </a:prstGeom>
          <a:noFill/>
        </p:spPr>
        <p:txBody>
          <a:bodyPr wrap="square" rtlCol="0">
            <a:spAutoFit/>
          </a:bodyPr>
          <a:lstStyle/>
          <a:p>
            <a:r>
              <a:rPr lang="en-US" sz="1000" dirty="0" err="1">
                <a:latin typeface="PT Sans" panose="020B0503020203020204" pitchFamily="34" charset="0"/>
                <a:ea typeface="PT Sans" panose="020B0503020203020204" pitchFamily="34" charset="0"/>
              </a:rPr>
              <a:t>Anm</a:t>
            </a:r>
            <a:r>
              <a:rPr lang="en-US" sz="1000" dirty="0">
                <a:latin typeface="PT Sans" panose="020B0503020203020204" pitchFamily="34" charset="0"/>
                <a:ea typeface="PT Sans" panose="020B0503020203020204" pitchFamily="34" charset="0"/>
              </a:rPr>
              <a:t>: </a:t>
            </a:r>
            <a:r>
              <a:rPr lang="en-US" sz="1000" dirty="0" err="1">
                <a:latin typeface="PT Sans" panose="020B0503020203020204" pitchFamily="34" charset="0"/>
                <a:ea typeface="PT Sans" panose="020B0503020203020204" pitchFamily="34" charset="0"/>
              </a:rPr>
              <a:t>Uddannelser</a:t>
            </a:r>
            <a:r>
              <a:rPr lang="en-US" sz="1000" dirty="0">
                <a:latin typeface="PT Sans" panose="020B0503020203020204" pitchFamily="34" charset="0"/>
                <a:ea typeface="PT Sans" panose="020B0503020203020204" pitchFamily="34" charset="0"/>
              </a:rPr>
              <a:t> </a:t>
            </a:r>
            <a:r>
              <a:rPr lang="en-US" sz="1000" dirty="0" err="1">
                <a:latin typeface="PT Sans" panose="020B0503020203020204" pitchFamily="34" charset="0"/>
                <a:ea typeface="PT Sans" panose="020B0503020203020204" pitchFamily="34" charset="0"/>
              </a:rPr>
              <a:t>markeret</a:t>
            </a:r>
            <a:r>
              <a:rPr lang="en-US" sz="1000" dirty="0">
                <a:latin typeface="PT Sans" panose="020B0503020203020204" pitchFamily="34" charset="0"/>
                <a:ea typeface="PT Sans" panose="020B0503020203020204" pitchFamily="34" charset="0"/>
              </a:rPr>
              <a:t> med * </a:t>
            </a:r>
            <a:r>
              <a:rPr lang="en-US" sz="1000" dirty="0" err="1">
                <a:latin typeface="PT Sans" panose="020B0503020203020204" pitchFamily="34" charset="0"/>
                <a:ea typeface="PT Sans" panose="020B0503020203020204" pitchFamily="34" charset="0"/>
              </a:rPr>
              <a:t>er</a:t>
            </a:r>
            <a:r>
              <a:rPr lang="en-US" sz="1000" dirty="0">
                <a:latin typeface="PT Sans" panose="020B0503020203020204" pitchFamily="34" charset="0"/>
                <a:ea typeface="PT Sans" panose="020B0503020203020204" pitchFamily="34" charset="0"/>
              </a:rPr>
              <a:t> </a:t>
            </a:r>
            <a:r>
              <a:rPr lang="en-US" sz="1000" dirty="0" err="1">
                <a:latin typeface="PT Sans" panose="020B0503020203020204" pitchFamily="34" charset="0"/>
                <a:ea typeface="PT Sans" panose="020B0503020203020204" pitchFamily="34" charset="0"/>
              </a:rPr>
              <a:t>kategoriseret</a:t>
            </a:r>
            <a:r>
              <a:rPr lang="en-US" sz="1000" dirty="0">
                <a:latin typeface="PT Sans" panose="020B0503020203020204" pitchFamily="34" charset="0"/>
                <a:ea typeface="PT Sans" panose="020B0503020203020204" pitchFamily="34" charset="0"/>
              </a:rPr>
              <a:t> </a:t>
            </a:r>
            <a:r>
              <a:rPr lang="en-US" sz="1000" dirty="0" err="1">
                <a:latin typeface="PT Sans" panose="020B0503020203020204" pitchFamily="34" charset="0"/>
                <a:ea typeface="PT Sans" panose="020B0503020203020204" pitchFamily="34" charset="0"/>
              </a:rPr>
              <a:t>som</a:t>
            </a:r>
            <a:r>
              <a:rPr lang="en-US" sz="1000" dirty="0">
                <a:latin typeface="PT Sans" panose="020B0503020203020204" pitchFamily="34" charset="0"/>
                <a:ea typeface="PT Sans" panose="020B0503020203020204" pitchFamily="34" charset="0"/>
              </a:rPr>
              <a:t> IT-</a:t>
            </a:r>
            <a:r>
              <a:rPr lang="en-US" sz="1000" dirty="0" err="1">
                <a:latin typeface="PT Sans" panose="020B0503020203020204" pitchFamily="34" charset="0"/>
                <a:ea typeface="PT Sans" panose="020B0503020203020204" pitchFamily="34" charset="0"/>
              </a:rPr>
              <a:t>uddannelser</a:t>
            </a:r>
            <a:r>
              <a:rPr lang="en-US" sz="1000" dirty="0">
                <a:latin typeface="PT Sans" panose="020B0503020203020204" pitchFamily="34" charset="0"/>
                <a:ea typeface="PT Sans" panose="020B0503020203020204" pitchFamily="34" charset="0"/>
              </a:rPr>
              <a:t> </a:t>
            </a:r>
            <a:r>
              <a:rPr lang="en-US" sz="1000" dirty="0" err="1">
                <a:latin typeface="PT Sans" panose="020B0503020203020204" pitchFamily="34" charset="0"/>
                <a:ea typeface="PT Sans" panose="020B0503020203020204" pitchFamily="34" charset="0"/>
              </a:rPr>
              <a:t>af</a:t>
            </a:r>
            <a:r>
              <a:rPr lang="en-US" sz="1000" dirty="0">
                <a:latin typeface="PT Sans" panose="020B0503020203020204" pitchFamily="34" charset="0"/>
                <a:ea typeface="PT Sans" panose="020B0503020203020204" pitchFamily="34" charset="0"/>
              </a:rPr>
              <a:t> PROSA. De </a:t>
            </a:r>
            <a:r>
              <a:rPr lang="en-US" sz="1000" dirty="0" err="1">
                <a:latin typeface="PT Sans" panose="020B0503020203020204" pitchFamily="34" charset="0"/>
                <a:ea typeface="PT Sans" panose="020B0503020203020204" pitchFamily="34" charset="0"/>
              </a:rPr>
              <a:t>øvrige</a:t>
            </a:r>
            <a:r>
              <a:rPr lang="en-US" sz="1000" dirty="0">
                <a:latin typeface="PT Sans" panose="020B0503020203020204" pitchFamily="34" charset="0"/>
                <a:ea typeface="PT Sans" panose="020B0503020203020204" pitchFamily="34" charset="0"/>
              </a:rPr>
              <a:t> </a:t>
            </a:r>
            <a:r>
              <a:rPr lang="en-US" sz="1000" dirty="0" err="1">
                <a:latin typeface="PT Sans" panose="020B0503020203020204" pitchFamily="34" charset="0"/>
                <a:ea typeface="PT Sans" panose="020B0503020203020204" pitchFamily="34" charset="0"/>
              </a:rPr>
              <a:t>er</a:t>
            </a:r>
            <a:r>
              <a:rPr lang="en-US" sz="1000" dirty="0">
                <a:latin typeface="PT Sans" panose="020B0503020203020204" pitchFamily="34" charset="0"/>
                <a:ea typeface="PT Sans" panose="020B0503020203020204" pitchFamily="34" charset="0"/>
              </a:rPr>
              <a:t> </a:t>
            </a:r>
            <a:r>
              <a:rPr lang="en-US" sz="1000" dirty="0" err="1">
                <a:latin typeface="PT Sans" panose="020B0503020203020204" pitchFamily="34" charset="0"/>
                <a:ea typeface="PT Sans" panose="020B0503020203020204" pitchFamily="34" charset="0"/>
              </a:rPr>
              <a:t>kategoriseret</a:t>
            </a:r>
            <a:r>
              <a:rPr lang="en-US" sz="1000" dirty="0">
                <a:latin typeface="PT Sans" panose="020B0503020203020204" pitchFamily="34" charset="0"/>
                <a:ea typeface="PT Sans" panose="020B0503020203020204" pitchFamily="34" charset="0"/>
              </a:rPr>
              <a:t> </a:t>
            </a:r>
            <a:r>
              <a:rPr lang="en-US" sz="1000" dirty="0" err="1">
                <a:latin typeface="PT Sans" panose="020B0503020203020204" pitchFamily="34" charset="0"/>
                <a:ea typeface="PT Sans" panose="020B0503020203020204" pitchFamily="34" charset="0"/>
              </a:rPr>
              <a:t>af</a:t>
            </a:r>
            <a:r>
              <a:rPr lang="en-US" sz="1000" dirty="0">
                <a:latin typeface="PT Sans" panose="020B0503020203020204" pitchFamily="34" charset="0"/>
                <a:ea typeface="PT Sans" panose="020B0503020203020204" pitchFamily="34" charset="0"/>
              </a:rPr>
              <a:t> </a:t>
            </a:r>
            <a:r>
              <a:rPr lang="en-US" sz="1000" dirty="0" err="1">
                <a:latin typeface="PT Sans" panose="020B0503020203020204" pitchFamily="34" charset="0"/>
                <a:ea typeface="PT Sans" panose="020B0503020203020204" pitchFamily="34" charset="0"/>
              </a:rPr>
              <a:t>Højbjerre</a:t>
            </a:r>
            <a:r>
              <a:rPr lang="en-US" sz="1000" dirty="0">
                <a:latin typeface="PT Sans" panose="020B0503020203020204" pitchFamily="34" charset="0"/>
                <a:ea typeface="PT Sans" panose="020B0503020203020204" pitchFamily="34" charset="0"/>
              </a:rPr>
              <a:t> </a:t>
            </a:r>
            <a:r>
              <a:rPr lang="en-US" sz="1000" dirty="0" err="1">
                <a:latin typeface="PT Sans" panose="020B0503020203020204" pitchFamily="34" charset="0"/>
                <a:ea typeface="PT Sans" panose="020B0503020203020204" pitchFamily="34" charset="0"/>
              </a:rPr>
              <a:t>Brauer</a:t>
            </a:r>
            <a:r>
              <a:rPr lang="en-US" sz="1000" dirty="0">
                <a:latin typeface="PT Sans" panose="020B0503020203020204" pitchFamily="34" charset="0"/>
                <a:ea typeface="PT Sans" panose="020B0503020203020204" pitchFamily="34" charset="0"/>
              </a:rPr>
              <a:t> Schultz, KUBIX </a:t>
            </a:r>
            <a:r>
              <a:rPr lang="en-US" sz="1000" dirty="0" err="1">
                <a:latin typeface="PT Sans" panose="020B0503020203020204" pitchFamily="34" charset="0"/>
                <a:ea typeface="PT Sans" panose="020B0503020203020204" pitchFamily="34" charset="0"/>
              </a:rPr>
              <a:t>og</a:t>
            </a:r>
            <a:r>
              <a:rPr lang="en-US" sz="1000" dirty="0">
                <a:latin typeface="PT Sans" panose="020B0503020203020204" pitchFamily="34" charset="0"/>
                <a:ea typeface="PT Sans" panose="020B0503020203020204" pitchFamily="34" charset="0"/>
              </a:rPr>
              <a:t> Alexandra </a:t>
            </a:r>
            <a:r>
              <a:rPr lang="en-US" sz="1000" dirty="0" err="1">
                <a:latin typeface="PT Sans" panose="020B0503020203020204" pitchFamily="34" charset="0"/>
                <a:ea typeface="PT Sans" panose="020B0503020203020204" pitchFamily="34" charset="0"/>
              </a:rPr>
              <a:t>Instituttet</a:t>
            </a:r>
            <a:r>
              <a:rPr lang="en-US" sz="1000" dirty="0">
                <a:latin typeface="PT Sans" panose="020B0503020203020204" pitchFamily="34" charset="0"/>
                <a:ea typeface="PT Sans" panose="020B0503020203020204" pitchFamily="34" charset="0"/>
              </a:rPr>
              <a:t> (2016)</a:t>
            </a:r>
          </a:p>
          <a:p>
            <a:r>
              <a:rPr lang="en-US" sz="1000" dirty="0" err="1">
                <a:latin typeface="PT Sans" panose="020B0503020203020204" pitchFamily="34" charset="0"/>
                <a:ea typeface="PT Sans" panose="020B0503020203020204" pitchFamily="34" charset="0"/>
              </a:rPr>
              <a:t>Uddannelseskoderne</a:t>
            </a:r>
            <a:r>
              <a:rPr lang="en-US" sz="1000" dirty="0">
                <a:latin typeface="PT Sans" panose="020B0503020203020204" pitchFamily="34" charset="0"/>
                <a:ea typeface="PT Sans" panose="020B0503020203020204" pitchFamily="34" charset="0"/>
              </a:rPr>
              <a:t> </a:t>
            </a:r>
            <a:r>
              <a:rPr lang="en-US" sz="1000" dirty="0" err="1">
                <a:latin typeface="PT Sans" panose="020B0503020203020204" pitchFamily="34" charset="0"/>
                <a:ea typeface="PT Sans" panose="020B0503020203020204" pitchFamily="34" charset="0"/>
              </a:rPr>
              <a:t>er</a:t>
            </a:r>
            <a:r>
              <a:rPr lang="en-US" sz="1000" dirty="0">
                <a:latin typeface="PT Sans" panose="020B0503020203020204" pitchFamily="34" charset="0"/>
                <a:ea typeface="PT Sans" panose="020B0503020203020204" pitchFamily="34" charset="0"/>
              </a:rPr>
              <a:t> </a:t>
            </a:r>
            <a:r>
              <a:rPr lang="en-US" sz="1000" dirty="0" err="1">
                <a:latin typeface="PT Sans" panose="020B0503020203020204" pitchFamily="34" charset="0"/>
                <a:ea typeface="PT Sans" panose="020B0503020203020204" pitchFamily="34" charset="0"/>
              </a:rPr>
              <a:t>udtrukket</a:t>
            </a:r>
            <a:r>
              <a:rPr lang="en-US" sz="1000" dirty="0">
                <a:latin typeface="PT Sans" panose="020B0503020203020204" pitchFamily="34" charset="0"/>
                <a:ea typeface="PT Sans" panose="020B0503020203020204" pitchFamily="34" charset="0"/>
              </a:rPr>
              <a:t> </a:t>
            </a:r>
            <a:r>
              <a:rPr lang="en-US" sz="1000" dirty="0" err="1">
                <a:latin typeface="PT Sans" panose="020B0503020203020204" pitchFamily="34" charset="0"/>
                <a:ea typeface="PT Sans" panose="020B0503020203020204" pitchFamily="34" charset="0"/>
              </a:rPr>
              <a:t>fra</a:t>
            </a:r>
            <a:r>
              <a:rPr lang="en-US" sz="1000" dirty="0">
                <a:latin typeface="PT Sans" panose="020B0503020203020204" pitchFamily="34" charset="0"/>
                <a:ea typeface="PT Sans" panose="020B0503020203020204" pitchFamily="34" charset="0"/>
              </a:rPr>
              <a:t> </a:t>
            </a:r>
            <a:r>
              <a:rPr lang="en-US" sz="1000" dirty="0" err="1">
                <a:latin typeface="PT Sans" panose="020B0503020203020204" pitchFamily="34" charset="0"/>
                <a:ea typeface="PT Sans" panose="020B0503020203020204" pitchFamily="34" charset="0"/>
              </a:rPr>
              <a:t>Danmarks</a:t>
            </a:r>
            <a:r>
              <a:rPr lang="en-US" sz="1000" dirty="0">
                <a:latin typeface="PT Sans" panose="020B0503020203020204" pitchFamily="34" charset="0"/>
                <a:ea typeface="PT Sans" panose="020B0503020203020204" pitchFamily="34" charset="0"/>
              </a:rPr>
              <a:t> </a:t>
            </a:r>
            <a:r>
              <a:rPr lang="en-US" sz="1000" dirty="0" err="1">
                <a:latin typeface="PT Sans" panose="020B0503020203020204" pitchFamily="34" charset="0"/>
                <a:ea typeface="PT Sans" panose="020B0503020203020204" pitchFamily="34" charset="0"/>
              </a:rPr>
              <a:t>Statistik</a:t>
            </a:r>
            <a:r>
              <a:rPr lang="en-US" sz="1000" dirty="0">
                <a:latin typeface="PT Sans" panose="020B0503020203020204" pitchFamily="34" charset="0"/>
                <a:ea typeface="PT Sans" panose="020B0503020203020204" pitchFamily="34" charset="0"/>
              </a:rPr>
              <a:t> (UDDA).  </a:t>
            </a:r>
            <a:endParaRPr lang="da-DK" sz="1000" dirty="0">
              <a:latin typeface="PT Sans" panose="020B0503020203020204" pitchFamily="34" charset="0"/>
              <a:ea typeface="PT Sans" panose="020B0503020203020204" pitchFamily="34" charset="0"/>
            </a:endParaRPr>
          </a:p>
        </p:txBody>
      </p:sp>
    </p:spTree>
    <p:extLst>
      <p:ext uri="{BB962C8B-B14F-4D97-AF65-F5344CB8AC3E}">
        <p14:creationId xmlns:p14="http://schemas.microsoft.com/office/powerpoint/2010/main" val="4186501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5"/>
          <p:cNvSpPr>
            <a:spLocks noGrp="1"/>
          </p:cNvSpPr>
          <p:nvPr>
            <p:ph type="title"/>
          </p:nvPr>
        </p:nvSpPr>
        <p:spPr/>
        <p:txBody>
          <a:bodyPr/>
          <a:lstStyle/>
          <a:p>
            <a:r>
              <a:rPr lang="da-DK" sz="2800" noProof="1"/>
              <a:t>Bilag E: Branche og jobfunktion</a:t>
            </a:r>
          </a:p>
        </p:txBody>
      </p:sp>
      <p:sp>
        <p:nvSpPr>
          <p:cNvPr id="17" name="Pladsholder til indhold 16"/>
          <p:cNvSpPr>
            <a:spLocks noGrp="1"/>
          </p:cNvSpPr>
          <p:nvPr>
            <p:ph idx="1"/>
          </p:nvPr>
        </p:nvSpPr>
        <p:spPr>
          <a:xfrm>
            <a:off x="1471614" y="2233613"/>
            <a:ext cx="2701625" cy="3935412"/>
          </a:xfrm>
        </p:spPr>
        <p:txBody>
          <a:bodyPr/>
          <a:lstStyle/>
          <a:p>
            <a:pPr marL="0" lvl="0" indent="0">
              <a:buNone/>
            </a:pPr>
            <a:r>
              <a:rPr lang="da-DK" sz="1200" b="1" noProof="1"/>
              <a:t>Branche</a:t>
            </a:r>
            <a:r>
              <a:rPr lang="da-DK" sz="1200" noProof="1"/>
              <a:t> beskriver, </a:t>
            </a:r>
            <a:r>
              <a:rPr lang="da-DK" sz="1200" i="1" noProof="1"/>
              <a:t>hvor </a:t>
            </a:r>
            <a:r>
              <a:rPr lang="da-DK" sz="1200" noProof="1"/>
              <a:t>en lønmodtager arbejder.</a:t>
            </a:r>
          </a:p>
          <a:p>
            <a:pPr marL="0" lvl="0" indent="0">
              <a:buNone/>
            </a:pPr>
            <a:r>
              <a:rPr lang="da-DK" sz="1200" noProof="1"/>
              <a:t>Brancherne bygger på Danmarks Statistiks kategorier, kaldet DB07. DB07 er en kodestandard for kategorisering af erhvervsbrancher udviklet af Danmarks Statistik, baseret på den EU’s internationale NACE-kodestandard.</a:t>
            </a:r>
          </a:p>
          <a:p>
            <a:pPr marL="0" lvl="0" indent="0">
              <a:buNone/>
            </a:pPr>
            <a:r>
              <a:rPr lang="da-DK" sz="1200" noProof="1"/>
              <a:t>DB er en forkortelse for Danske Branchekoder. 07 hentyder til, at det er versionen fra 2007, der trådte i kraft fra 1. januar 2008. DB07 erstatter den forrige DB03.</a:t>
            </a:r>
          </a:p>
        </p:txBody>
      </p:sp>
      <p:sp>
        <p:nvSpPr>
          <p:cNvPr id="18" name="Pladsholder til indhold 17"/>
          <p:cNvSpPr>
            <a:spLocks noGrp="1"/>
          </p:cNvSpPr>
          <p:nvPr>
            <p:ph idx="10"/>
          </p:nvPr>
        </p:nvSpPr>
        <p:spPr>
          <a:xfrm>
            <a:off x="6295698" y="2233613"/>
            <a:ext cx="3130185" cy="3935412"/>
          </a:xfrm>
        </p:spPr>
        <p:txBody>
          <a:bodyPr/>
          <a:lstStyle/>
          <a:p>
            <a:pPr lvl="0"/>
            <a:r>
              <a:rPr lang="da-DK" sz="1200" b="1" noProof="1"/>
              <a:t>Jobfunktion</a:t>
            </a:r>
            <a:r>
              <a:rPr lang="da-DK" sz="1200" noProof="1"/>
              <a:t> beskriver, </a:t>
            </a:r>
            <a:r>
              <a:rPr lang="da-DK" sz="1200" i="1" noProof="1"/>
              <a:t>hvad </a:t>
            </a:r>
            <a:r>
              <a:rPr lang="da-DK" sz="1200" noProof="1"/>
              <a:t>en lønmodtager arbejder med. </a:t>
            </a:r>
          </a:p>
          <a:p>
            <a:pPr lvl="0"/>
            <a:r>
              <a:rPr lang="da-DK" sz="1200" noProof="1"/>
              <a:t>Jobfunktionerne bygger på Danmarks Statistiks kategorier, kaldet DISCO-08. DISCO-08 er en kodestandard for kategorisering af jobfunktioner udviklet af Danmarks Statistik baseret på den International Labour Organisations (ILO) internationale kodestandard ISCO.</a:t>
            </a:r>
          </a:p>
          <a:p>
            <a:pPr lvl="0"/>
            <a:r>
              <a:rPr lang="da-DK" sz="1200" noProof="1"/>
              <a:t>DISCO er en forkortelse for Danish International Standard Classification of Occupations. 08 hentyder til, at det er versionen fra 2008, der trådte i kraft fra 1. marts 2011. DISCO-08 erstatter DISCO-88. </a:t>
            </a:r>
          </a:p>
        </p:txBody>
      </p:sp>
      <p:pic>
        <p:nvPicPr>
          <p:cNvPr id="19" name="Billed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7439" y="2343616"/>
            <a:ext cx="1714500" cy="2457450"/>
          </a:xfrm>
          <a:prstGeom prst="rect">
            <a:avLst/>
          </a:prstGeom>
        </p:spPr>
      </p:pic>
      <p:pic>
        <p:nvPicPr>
          <p:cNvPr id="21" name="Billede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0085" y="2343615"/>
            <a:ext cx="1714500" cy="2436941"/>
          </a:xfrm>
          <a:prstGeom prst="rect">
            <a:avLst/>
          </a:prstGeom>
        </p:spPr>
      </p:pic>
    </p:spTree>
    <p:extLst>
      <p:ext uri="{BB962C8B-B14F-4D97-AF65-F5344CB8AC3E}">
        <p14:creationId xmlns:p14="http://schemas.microsoft.com/office/powerpoint/2010/main" val="3128621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1"/>
          </p:nvPr>
        </p:nvSpPr>
        <p:spPr>
          <a:xfrm>
            <a:off x="8637104" y="5604387"/>
            <a:ext cx="2781708" cy="454645"/>
          </a:xfrm>
          <a:noFill/>
        </p:spPr>
        <p:txBody>
          <a:bodyPr>
            <a:noAutofit/>
          </a:bodyPr>
          <a:lstStyle/>
          <a:p>
            <a:pPr algn="l"/>
            <a:r>
              <a:rPr lang="da-DK" sz="1000" i="1" noProof="1"/>
              <a:t>Kilde: Egne beregninger på baggrund af Danmarks Statistik</a:t>
            </a:r>
          </a:p>
        </p:txBody>
      </p:sp>
      <p:sp>
        <p:nvSpPr>
          <p:cNvPr id="8" name="Titel 7"/>
          <p:cNvSpPr>
            <a:spLocks noGrp="1"/>
          </p:cNvSpPr>
          <p:nvPr>
            <p:ph type="title"/>
          </p:nvPr>
        </p:nvSpPr>
        <p:spPr/>
        <p:txBody>
          <a:bodyPr/>
          <a:lstStyle/>
          <a:p>
            <a:r>
              <a:rPr lang="da-DK" noProof="1"/>
              <a:t>Figur 1.2: Udvikling af aldersgrupper for IT-professionelle. 2012-2019. Procent</a:t>
            </a:r>
          </a:p>
        </p:txBody>
      </p:sp>
      <p:sp>
        <p:nvSpPr>
          <p:cNvPr id="7" name="Rektangel 6">
            <a:extLst>
              <a:ext uri="{FF2B5EF4-FFF2-40B4-BE49-F238E27FC236}">
                <a16:creationId xmlns:a16="http://schemas.microsoft.com/office/drawing/2014/main" id="{B5C8FF11-09A0-3A49-AB97-052E9EF2B35B}"/>
              </a:ext>
            </a:extLst>
          </p:cNvPr>
          <p:cNvSpPr/>
          <p:nvPr/>
        </p:nvSpPr>
        <p:spPr>
          <a:xfrm>
            <a:off x="1471613" y="763071"/>
            <a:ext cx="2155655" cy="369332"/>
          </a:xfrm>
          <a:prstGeom prst="rect">
            <a:avLst/>
          </a:prstGeom>
        </p:spPr>
        <p:txBody>
          <a:bodyPr wrap="none">
            <a:spAutoFit/>
          </a:bodyPr>
          <a:lstStyle/>
          <a:p>
            <a:r>
              <a:rPr lang="da-DK" b="1" dirty="0">
                <a:solidFill>
                  <a:srgbClr val="DBA785"/>
                </a:solidFill>
                <a:latin typeface="PT Sans" panose="020B0503020203020204" pitchFamily="34" charset="77"/>
                <a:cs typeface="Arial Narrow"/>
              </a:rPr>
              <a:t>De IT-professionelle</a:t>
            </a:r>
            <a:endParaRPr lang="da-DK" b="1" dirty="0">
              <a:solidFill>
                <a:srgbClr val="DBA785"/>
              </a:solidFill>
              <a:latin typeface="PT Sans" panose="020B0503020203020204" pitchFamily="34" charset="77"/>
            </a:endParaRPr>
          </a:p>
        </p:txBody>
      </p:sp>
      <p:graphicFrame>
        <p:nvGraphicFramePr>
          <p:cNvPr id="11" name="Diagram 10">
            <a:extLst>
              <a:ext uri="{FF2B5EF4-FFF2-40B4-BE49-F238E27FC236}">
                <a16:creationId xmlns:a16="http://schemas.microsoft.com/office/drawing/2014/main" id="{F7003554-02CC-B44B-867A-83128EC274DE}"/>
              </a:ext>
            </a:extLst>
          </p:cNvPr>
          <p:cNvGraphicFramePr>
            <a:graphicFrameLocks/>
          </p:cNvGraphicFramePr>
          <p:nvPr>
            <p:extLst>
              <p:ext uri="{D42A27DB-BD31-4B8C-83A1-F6EECF244321}">
                <p14:modId xmlns:p14="http://schemas.microsoft.com/office/powerpoint/2010/main" val="1811062566"/>
              </p:ext>
            </p:extLst>
          </p:nvPr>
        </p:nvGraphicFramePr>
        <p:xfrm>
          <a:off x="1401417" y="2084086"/>
          <a:ext cx="6679096" cy="39688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5246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da-DK" noProof="1">
                <a:solidFill>
                  <a:schemeClr val="tx1"/>
                </a:solidFill>
              </a:rPr>
              <a:t>Jobfunktioner</a:t>
            </a:r>
          </a:p>
        </p:txBody>
      </p:sp>
      <p:sp>
        <p:nvSpPr>
          <p:cNvPr id="3" name="Pladsholder til tekst 2"/>
          <p:cNvSpPr>
            <a:spLocks noGrp="1"/>
          </p:cNvSpPr>
          <p:nvPr>
            <p:ph type="body" idx="1"/>
          </p:nvPr>
        </p:nvSpPr>
        <p:spPr/>
        <p:txBody>
          <a:bodyPr>
            <a:normAutofit fontScale="77500" lnSpcReduction="20000"/>
          </a:bodyPr>
          <a:lstStyle/>
          <a:p>
            <a:pPr algn="l"/>
            <a:r>
              <a:rPr lang="da-DK" noProof="1">
                <a:solidFill>
                  <a:schemeClr val="tx1"/>
                </a:solidFill>
              </a:rPr>
              <a:t>De IT-professionelle opdelt på overordnede og specifikke jobfunktioner (DISCO-koder)</a:t>
            </a:r>
          </a:p>
        </p:txBody>
      </p:sp>
    </p:spTree>
    <p:extLst>
      <p:ext uri="{BB962C8B-B14F-4D97-AF65-F5344CB8AC3E}">
        <p14:creationId xmlns:p14="http://schemas.microsoft.com/office/powerpoint/2010/main" val="3657315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noProof="1"/>
              <a:t>Figur 2.1: IT-professionelle fordelt på overordnet jobfunktion. 2019. Procent.</a:t>
            </a:r>
          </a:p>
        </p:txBody>
      </p:sp>
      <p:graphicFrame>
        <p:nvGraphicFramePr>
          <p:cNvPr id="10" name="Pladsholder til billede 9">
            <a:extLst>
              <a:ext uri="{FF2B5EF4-FFF2-40B4-BE49-F238E27FC236}">
                <a16:creationId xmlns:a16="http://schemas.microsoft.com/office/drawing/2014/main" id="{6A11BC1C-FE8D-374D-8806-BF2B949628FA}"/>
              </a:ext>
            </a:extLst>
          </p:cNvPr>
          <p:cNvGraphicFramePr>
            <a:graphicFrameLocks noGrp="1"/>
          </p:cNvGraphicFramePr>
          <p:nvPr>
            <p:ph type="pic" sz="quarter" idx="10"/>
            <p:extLst>
              <p:ext uri="{D42A27DB-BD31-4B8C-83A1-F6EECF244321}">
                <p14:modId xmlns:p14="http://schemas.microsoft.com/office/powerpoint/2010/main" val="3212741083"/>
              </p:ext>
            </p:extLst>
          </p:nvPr>
        </p:nvGraphicFramePr>
        <p:xfrm>
          <a:off x="1471613" y="2179638"/>
          <a:ext cx="6573837" cy="3975100"/>
        </p:xfrm>
        <a:graphic>
          <a:graphicData uri="http://schemas.openxmlformats.org/drawingml/2006/chart">
            <c:chart xmlns:c="http://schemas.openxmlformats.org/drawingml/2006/chart" xmlns:r="http://schemas.openxmlformats.org/officeDocument/2006/relationships" r:id="rId3"/>
          </a:graphicData>
        </a:graphic>
      </p:graphicFrame>
      <p:sp>
        <p:nvSpPr>
          <p:cNvPr id="14" name="Pladsholder til indhold 13"/>
          <p:cNvSpPr>
            <a:spLocks noGrp="1"/>
          </p:cNvSpPr>
          <p:nvPr>
            <p:ph idx="11"/>
          </p:nvPr>
        </p:nvSpPr>
        <p:spPr/>
        <p:txBody>
          <a:bodyPr/>
          <a:lstStyle/>
          <a:p>
            <a:pPr algn="l"/>
            <a:r>
              <a:rPr lang="da-DK" sz="1000" noProof="1"/>
              <a:t>Anm.: Arbejde, der forudsætter viden på højeste niveau, er typisk arbejde, der kræver en mellemlang eller en lang videregående uddannelse. Arbejde, der forudsætter viden på mellemniveau, er typisk arbejde, der kræver en kort videregående uddannelse eller en erhvervsfaglig uddannelse.</a:t>
            </a:r>
          </a:p>
          <a:p>
            <a:pPr algn="l"/>
            <a:r>
              <a:rPr lang="da-DK" sz="1000" noProof="1"/>
              <a:t>Kilde: Egne beregninger på baggrund af Danmarks Statistik</a:t>
            </a:r>
          </a:p>
        </p:txBody>
      </p:sp>
      <p:sp>
        <p:nvSpPr>
          <p:cNvPr id="7" name="Rektangel 6">
            <a:extLst>
              <a:ext uri="{FF2B5EF4-FFF2-40B4-BE49-F238E27FC236}">
                <a16:creationId xmlns:a16="http://schemas.microsoft.com/office/drawing/2014/main" id="{F9C3F6CD-6674-EA4E-92CD-9EFEE198997F}"/>
              </a:ext>
            </a:extLst>
          </p:cNvPr>
          <p:cNvSpPr/>
          <p:nvPr/>
        </p:nvSpPr>
        <p:spPr>
          <a:xfrm>
            <a:off x="1471613" y="763071"/>
            <a:ext cx="1534394" cy="369332"/>
          </a:xfrm>
          <a:prstGeom prst="rect">
            <a:avLst/>
          </a:prstGeom>
        </p:spPr>
        <p:txBody>
          <a:bodyPr wrap="none">
            <a:spAutoFit/>
          </a:bodyPr>
          <a:lstStyle/>
          <a:p>
            <a:r>
              <a:rPr lang="da-DK" b="1" dirty="0">
                <a:solidFill>
                  <a:srgbClr val="DBA785"/>
                </a:solidFill>
                <a:latin typeface="PT Sans" panose="020B0503020203020204" pitchFamily="34" charset="77"/>
                <a:cs typeface="Arial Narrow"/>
              </a:rPr>
              <a:t>Jobfunktioner</a:t>
            </a:r>
            <a:endParaRPr lang="da-DK" b="1" dirty="0">
              <a:solidFill>
                <a:srgbClr val="DBA785"/>
              </a:solidFill>
              <a:latin typeface="PT Sans" panose="020B0503020203020204" pitchFamily="34" charset="77"/>
            </a:endParaRPr>
          </a:p>
        </p:txBody>
      </p:sp>
    </p:spTree>
    <p:extLst>
      <p:ext uri="{BB962C8B-B14F-4D97-AF65-F5344CB8AC3E}">
        <p14:creationId xmlns:p14="http://schemas.microsoft.com/office/powerpoint/2010/main" val="1349833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noProof="1"/>
              <a:t>Figur 2.2: Udviklingen i antallet af IT-professionelle inden for hver overordnet jobfunktion. 2012-2019. (2012 = indeks 100).</a:t>
            </a:r>
          </a:p>
        </p:txBody>
      </p:sp>
      <p:graphicFrame>
        <p:nvGraphicFramePr>
          <p:cNvPr id="9" name="Pladsholder til billede 8">
            <a:extLst>
              <a:ext uri="{FF2B5EF4-FFF2-40B4-BE49-F238E27FC236}">
                <a16:creationId xmlns:a16="http://schemas.microsoft.com/office/drawing/2014/main" id="{80F7CA4E-6AB4-B945-93A6-88846B019199}"/>
              </a:ext>
            </a:extLst>
          </p:cNvPr>
          <p:cNvGraphicFramePr>
            <a:graphicFrameLocks noGrp="1"/>
          </p:cNvGraphicFramePr>
          <p:nvPr>
            <p:ph type="pic" sz="quarter" idx="10"/>
            <p:extLst>
              <p:ext uri="{D42A27DB-BD31-4B8C-83A1-F6EECF244321}">
                <p14:modId xmlns:p14="http://schemas.microsoft.com/office/powerpoint/2010/main" val="3876599984"/>
              </p:ext>
            </p:extLst>
          </p:nvPr>
        </p:nvGraphicFramePr>
        <p:xfrm>
          <a:off x="1471613" y="2179638"/>
          <a:ext cx="6573837" cy="3975100"/>
        </p:xfrm>
        <a:graphic>
          <a:graphicData uri="http://schemas.openxmlformats.org/drawingml/2006/chart">
            <c:chart xmlns:c="http://schemas.openxmlformats.org/drawingml/2006/chart" xmlns:r="http://schemas.openxmlformats.org/officeDocument/2006/relationships" r:id="rId3"/>
          </a:graphicData>
        </a:graphic>
      </p:graphicFrame>
      <p:sp>
        <p:nvSpPr>
          <p:cNvPr id="13" name="Pladsholder til indhold 12"/>
          <p:cNvSpPr>
            <a:spLocks noGrp="1"/>
          </p:cNvSpPr>
          <p:nvPr>
            <p:ph idx="11"/>
          </p:nvPr>
        </p:nvSpPr>
        <p:spPr/>
        <p:txBody>
          <a:bodyPr/>
          <a:lstStyle/>
          <a:p>
            <a:pPr algn="l"/>
            <a:r>
              <a:rPr lang="da-DK" sz="1000" noProof="1">
                <a:solidFill>
                  <a:schemeClr val="tx1"/>
                </a:solidFill>
              </a:rPr>
              <a:t>Anm.: Figuren fortæller ikke noget om niveauet for hver af kategorierne. </a:t>
            </a:r>
            <a:r>
              <a:rPr lang="da-DK" sz="1000" noProof="1"/>
              <a:t>Alle kategorier er sat til indeks 100 i 2012, og figuren fortæller derfor ikke noget om størrelsen af hver enkelt kategori.</a:t>
            </a:r>
          </a:p>
          <a:p>
            <a:pPr algn="l"/>
            <a:r>
              <a:rPr lang="da-DK" sz="1000" noProof="1"/>
              <a:t>Kilde: Egne beregninger på baggrund af Danmarks Statistik</a:t>
            </a:r>
          </a:p>
        </p:txBody>
      </p:sp>
      <p:sp>
        <p:nvSpPr>
          <p:cNvPr id="7" name="Rektangel 6">
            <a:extLst>
              <a:ext uri="{FF2B5EF4-FFF2-40B4-BE49-F238E27FC236}">
                <a16:creationId xmlns:a16="http://schemas.microsoft.com/office/drawing/2014/main" id="{A4852A4B-0EAA-F64E-89E5-958C20F25EA2}"/>
              </a:ext>
            </a:extLst>
          </p:cNvPr>
          <p:cNvSpPr/>
          <p:nvPr/>
        </p:nvSpPr>
        <p:spPr>
          <a:xfrm>
            <a:off x="1471613" y="763071"/>
            <a:ext cx="1534394" cy="369332"/>
          </a:xfrm>
          <a:prstGeom prst="rect">
            <a:avLst/>
          </a:prstGeom>
        </p:spPr>
        <p:txBody>
          <a:bodyPr wrap="none">
            <a:spAutoFit/>
          </a:bodyPr>
          <a:lstStyle/>
          <a:p>
            <a:r>
              <a:rPr lang="da-DK" b="1" dirty="0">
                <a:solidFill>
                  <a:srgbClr val="DBA785"/>
                </a:solidFill>
                <a:latin typeface="PT Sans" panose="020B0503020203020204" pitchFamily="34" charset="77"/>
                <a:cs typeface="Arial Narrow"/>
              </a:rPr>
              <a:t>Jobfunktioner</a:t>
            </a:r>
            <a:endParaRPr lang="da-DK" b="1" dirty="0">
              <a:solidFill>
                <a:srgbClr val="DBA785"/>
              </a:solidFill>
              <a:latin typeface="PT Sans" panose="020B0503020203020204" pitchFamily="34" charset="77"/>
            </a:endParaRPr>
          </a:p>
        </p:txBody>
      </p:sp>
    </p:spTree>
    <p:extLst>
      <p:ext uri="{BB962C8B-B14F-4D97-AF65-F5344CB8AC3E}">
        <p14:creationId xmlns:p14="http://schemas.microsoft.com/office/powerpoint/2010/main" val="1917249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71614" y="1132403"/>
            <a:ext cx="3120264" cy="1467486"/>
          </a:xfrm>
        </p:spPr>
        <p:txBody>
          <a:bodyPr/>
          <a:lstStyle/>
          <a:p>
            <a:r>
              <a:rPr lang="da-DK" sz="2400" noProof="1"/>
              <a:t>Figur 2.5: IT-professionelle fordelt på jobfunktion. 2019. Procent.</a:t>
            </a:r>
          </a:p>
        </p:txBody>
      </p:sp>
      <p:sp>
        <p:nvSpPr>
          <p:cNvPr id="4" name="Pladsholder til indhold 3"/>
          <p:cNvSpPr>
            <a:spLocks noGrp="1"/>
          </p:cNvSpPr>
          <p:nvPr>
            <p:ph idx="1"/>
          </p:nvPr>
        </p:nvSpPr>
        <p:spPr>
          <a:xfrm>
            <a:off x="1471613" y="5417574"/>
            <a:ext cx="2712761" cy="793909"/>
          </a:xfrm>
          <a:noFill/>
        </p:spPr>
        <p:txBody>
          <a:bodyPr>
            <a:noAutofit/>
          </a:bodyPr>
          <a:lstStyle/>
          <a:p>
            <a:pPr algn="l">
              <a:spcBef>
                <a:spcPts val="0"/>
              </a:spcBef>
            </a:pPr>
            <a:r>
              <a:rPr lang="da-DK" sz="1000" i="1" noProof="1">
                <a:latin typeface="+mn-lt"/>
              </a:rPr>
              <a:t>Anm.: Her indgår kun de 20 største jobkategorier ud af 31.</a:t>
            </a:r>
          </a:p>
          <a:p>
            <a:pPr algn="l">
              <a:spcBef>
                <a:spcPts val="0"/>
              </a:spcBef>
            </a:pPr>
            <a:r>
              <a:rPr lang="da-DK" sz="1000" i="1" noProof="1">
                <a:latin typeface="+mn-lt"/>
              </a:rPr>
              <a:t>Kilde: Egne beregninger på baggrund af Danmarks Statistik</a:t>
            </a:r>
          </a:p>
        </p:txBody>
      </p:sp>
      <p:sp>
        <p:nvSpPr>
          <p:cNvPr id="9" name="Rektangel 8">
            <a:extLst>
              <a:ext uri="{FF2B5EF4-FFF2-40B4-BE49-F238E27FC236}">
                <a16:creationId xmlns:a16="http://schemas.microsoft.com/office/drawing/2014/main" id="{83BD5CDB-12CB-9D46-AAEC-F6504A35F935}"/>
              </a:ext>
            </a:extLst>
          </p:cNvPr>
          <p:cNvSpPr/>
          <p:nvPr/>
        </p:nvSpPr>
        <p:spPr>
          <a:xfrm>
            <a:off x="1471613" y="763071"/>
            <a:ext cx="1534394" cy="369332"/>
          </a:xfrm>
          <a:prstGeom prst="rect">
            <a:avLst/>
          </a:prstGeom>
        </p:spPr>
        <p:txBody>
          <a:bodyPr wrap="none">
            <a:spAutoFit/>
          </a:bodyPr>
          <a:lstStyle/>
          <a:p>
            <a:r>
              <a:rPr lang="da-DK" b="1" dirty="0">
                <a:solidFill>
                  <a:srgbClr val="DBA785"/>
                </a:solidFill>
                <a:latin typeface="PT Sans" panose="020B0503020203020204" pitchFamily="34" charset="77"/>
                <a:cs typeface="Arial Narrow"/>
              </a:rPr>
              <a:t>Jobfunktioner</a:t>
            </a:r>
            <a:endParaRPr lang="da-DK" b="1" dirty="0">
              <a:solidFill>
                <a:srgbClr val="DBA785"/>
              </a:solidFill>
              <a:latin typeface="PT Sans" panose="020B0503020203020204" pitchFamily="34" charset="77"/>
            </a:endParaRPr>
          </a:p>
        </p:txBody>
      </p:sp>
      <p:graphicFrame>
        <p:nvGraphicFramePr>
          <p:cNvPr id="13" name="Diagram 12">
            <a:extLst>
              <a:ext uri="{FF2B5EF4-FFF2-40B4-BE49-F238E27FC236}">
                <a16:creationId xmlns:a16="http://schemas.microsoft.com/office/drawing/2014/main" id="{D5D727C4-BF70-EA4C-8499-EA6124B60712}"/>
              </a:ext>
            </a:extLst>
          </p:cNvPr>
          <p:cNvGraphicFramePr>
            <a:graphicFrameLocks/>
          </p:cNvGraphicFramePr>
          <p:nvPr>
            <p:extLst>
              <p:ext uri="{D42A27DB-BD31-4B8C-83A1-F6EECF244321}">
                <p14:modId xmlns:p14="http://schemas.microsoft.com/office/powerpoint/2010/main" val="1536749669"/>
              </p:ext>
            </p:extLst>
          </p:nvPr>
        </p:nvGraphicFramePr>
        <p:xfrm>
          <a:off x="4184374" y="606286"/>
          <a:ext cx="7580539" cy="56791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0765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71613" y="1120775"/>
            <a:ext cx="10130452" cy="939800"/>
          </a:xfrm>
        </p:spPr>
        <p:txBody>
          <a:bodyPr/>
          <a:lstStyle/>
          <a:p>
            <a:r>
              <a:rPr lang="da-DK" noProof="1"/>
              <a:t>Figur 2.6: Udviklingen i antallet af IT-professionelle de fire største jobfunktioner. 2012-2019. (2012 = indeks 100).</a:t>
            </a:r>
          </a:p>
        </p:txBody>
      </p:sp>
      <p:graphicFrame>
        <p:nvGraphicFramePr>
          <p:cNvPr id="12" name="Pladsholder til billede 11">
            <a:extLst>
              <a:ext uri="{FF2B5EF4-FFF2-40B4-BE49-F238E27FC236}">
                <a16:creationId xmlns:a16="http://schemas.microsoft.com/office/drawing/2014/main" id="{0DD775BE-8F10-7649-B552-B2F11CC18A41}"/>
              </a:ext>
            </a:extLst>
          </p:cNvPr>
          <p:cNvGraphicFramePr>
            <a:graphicFrameLocks noGrp="1"/>
          </p:cNvGraphicFramePr>
          <p:nvPr>
            <p:ph type="pic" sz="quarter" idx="10"/>
            <p:extLst>
              <p:ext uri="{D42A27DB-BD31-4B8C-83A1-F6EECF244321}">
                <p14:modId xmlns:p14="http://schemas.microsoft.com/office/powerpoint/2010/main" val="1178184451"/>
              </p:ext>
            </p:extLst>
          </p:nvPr>
        </p:nvGraphicFramePr>
        <p:xfrm>
          <a:off x="1471613" y="2179638"/>
          <a:ext cx="6573837" cy="3975100"/>
        </p:xfrm>
        <a:graphic>
          <a:graphicData uri="http://schemas.openxmlformats.org/drawingml/2006/chart">
            <c:chart xmlns:c="http://schemas.openxmlformats.org/drawingml/2006/chart" xmlns:r="http://schemas.openxmlformats.org/officeDocument/2006/relationships" r:id="rId3"/>
          </a:graphicData>
        </a:graphic>
      </p:graphicFrame>
      <p:sp>
        <p:nvSpPr>
          <p:cNvPr id="13" name="Pladsholder til indhold 12"/>
          <p:cNvSpPr>
            <a:spLocks noGrp="1"/>
          </p:cNvSpPr>
          <p:nvPr>
            <p:ph idx="11"/>
          </p:nvPr>
        </p:nvSpPr>
        <p:spPr/>
        <p:txBody>
          <a:bodyPr/>
          <a:lstStyle/>
          <a:p>
            <a:pPr algn="l"/>
            <a:r>
              <a:rPr lang="da-DK" sz="1050" noProof="1"/>
              <a:t>Kilde: Egne beregninger på baggrund af Danmarks Statistik</a:t>
            </a:r>
          </a:p>
        </p:txBody>
      </p:sp>
      <p:sp>
        <p:nvSpPr>
          <p:cNvPr id="7" name="Rektangel 6">
            <a:extLst>
              <a:ext uri="{FF2B5EF4-FFF2-40B4-BE49-F238E27FC236}">
                <a16:creationId xmlns:a16="http://schemas.microsoft.com/office/drawing/2014/main" id="{6ED4645A-2D37-C442-A48B-A9F6EF0CC008}"/>
              </a:ext>
            </a:extLst>
          </p:cNvPr>
          <p:cNvSpPr/>
          <p:nvPr/>
        </p:nvSpPr>
        <p:spPr>
          <a:xfrm>
            <a:off x="1471613" y="763071"/>
            <a:ext cx="1534394" cy="369332"/>
          </a:xfrm>
          <a:prstGeom prst="rect">
            <a:avLst/>
          </a:prstGeom>
        </p:spPr>
        <p:txBody>
          <a:bodyPr wrap="none">
            <a:spAutoFit/>
          </a:bodyPr>
          <a:lstStyle/>
          <a:p>
            <a:r>
              <a:rPr lang="da-DK" b="1" dirty="0">
                <a:solidFill>
                  <a:srgbClr val="DBA785"/>
                </a:solidFill>
                <a:latin typeface="PT Sans" panose="020B0503020203020204" pitchFamily="34" charset="77"/>
                <a:cs typeface="Arial Narrow"/>
              </a:rPr>
              <a:t>Jobfunktioner</a:t>
            </a:r>
            <a:endParaRPr lang="da-DK" b="1" dirty="0">
              <a:solidFill>
                <a:srgbClr val="DBA785"/>
              </a:solidFill>
              <a:latin typeface="PT Sans" panose="020B0503020203020204" pitchFamily="34" charset="77"/>
            </a:endParaRPr>
          </a:p>
        </p:txBody>
      </p:sp>
    </p:spTree>
    <p:extLst>
      <p:ext uri="{BB962C8B-B14F-4D97-AF65-F5344CB8AC3E}">
        <p14:creationId xmlns:p14="http://schemas.microsoft.com/office/powerpoint/2010/main" val="2116830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471613" y="1120775"/>
            <a:ext cx="9248775" cy="689171"/>
          </a:xfrm>
        </p:spPr>
        <p:txBody>
          <a:bodyPr/>
          <a:lstStyle/>
          <a:p>
            <a:pPr algn="l"/>
            <a:r>
              <a:rPr lang="da-DK" noProof="1">
                <a:solidFill>
                  <a:schemeClr val="tx1"/>
                </a:solidFill>
              </a:rPr>
              <a:t>Introduktion af IT-kompetencer</a:t>
            </a:r>
          </a:p>
        </p:txBody>
      </p:sp>
      <p:sp>
        <p:nvSpPr>
          <p:cNvPr id="5" name="Pladsholder til indhold 4"/>
          <p:cNvSpPr>
            <a:spLocks noGrp="1"/>
          </p:cNvSpPr>
          <p:nvPr>
            <p:ph idx="1"/>
          </p:nvPr>
        </p:nvSpPr>
        <p:spPr>
          <a:xfrm>
            <a:off x="1471613" y="1941382"/>
            <a:ext cx="9248775" cy="3205653"/>
          </a:xfrm>
          <a:solidFill>
            <a:schemeClr val="bg1">
              <a:lumMod val="95000"/>
            </a:schemeClr>
          </a:solidFill>
        </p:spPr>
        <p:txBody>
          <a:bodyPr/>
          <a:lstStyle/>
          <a:p>
            <a:pPr marL="0" indent="0">
              <a:buNone/>
            </a:pPr>
            <a:r>
              <a:rPr lang="da-DK" sz="1200" noProof="1"/>
              <a:t>Kategoriseringen af de IT-professionelles kompetencer er baseret på den kategorisering, der anvendes i European eCompetence framework (e-CF) fra 2014. Her blev 40 kompetencer identificeret og grupperet i 5 kompetenceområder, der tilsammen beskriver sektorens forretningsprocesser. De fem kompetenceområder (herfra omtalt IT-kompetencer) er følgende:</a:t>
            </a:r>
            <a:endParaRPr lang="da-DK" sz="1200" noProof="1">
              <a:solidFill>
                <a:schemeClr val="tx1"/>
              </a:solidFill>
            </a:endParaRPr>
          </a:p>
          <a:p>
            <a:pPr marL="342900" indent="-342900" algn="l">
              <a:buFont typeface="Arial" panose="020B0604020202020204" pitchFamily="34" charset="0"/>
              <a:buChar char="•"/>
            </a:pPr>
            <a:r>
              <a:rPr lang="da-DK" sz="1200" noProof="1">
                <a:solidFill>
                  <a:schemeClr val="tx1"/>
                </a:solidFill>
              </a:rPr>
              <a:t>Manage (ledelse)</a:t>
            </a:r>
          </a:p>
          <a:p>
            <a:pPr marL="342900" indent="-342900" algn="l">
              <a:buFont typeface="Arial" panose="020B0604020202020204" pitchFamily="34" charset="0"/>
              <a:buChar char="•"/>
            </a:pPr>
            <a:r>
              <a:rPr lang="da-DK" sz="1200" noProof="1">
                <a:solidFill>
                  <a:schemeClr val="tx1"/>
                </a:solidFill>
              </a:rPr>
              <a:t>Build (konstruktion)</a:t>
            </a:r>
          </a:p>
          <a:p>
            <a:pPr marL="342900" indent="-342900" algn="l">
              <a:buFont typeface="Arial" panose="020B0604020202020204" pitchFamily="34" charset="0"/>
              <a:buChar char="•"/>
            </a:pPr>
            <a:r>
              <a:rPr lang="da-DK" sz="1200" noProof="1">
                <a:solidFill>
                  <a:schemeClr val="tx1"/>
                </a:solidFill>
              </a:rPr>
              <a:t>Enable (organisatorisk implementering)</a:t>
            </a:r>
          </a:p>
          <a:p>
            <a:pPr marL="342900" indent="-342900" algn="l">
              <a:buFont typeface="Arial" panose="020B0604020202020204" pitchFamily="34" charset="0"/>
              <a:buChar char="•"/>
            </a:pPr>
            <a:r>
              <a:rPr lang="da-DK" sz="1200" noProof="1">
                <a:solidFill>
                  <a:schemeClr val="tx1"/>
                </a:solidFill>
              </a:rPr>
              <a:t>Plan (planlægning og systemdesign)</a:t>
            </a:r>
          </a:p>
          <a:p>
            <a:pPr marL="342900" indent="-342900" algn="l">
              <a:buFont typeface="Arial" panose="020B0604020202020204" pitchFamily="34" charset="0"/>
              <a:buChar char="•"/>
            </a:pPr>
            <a:r>
              <a:rPr lang="da-DK" sz="1200" noProof="1">
                <a:solidFill>
                  <a:schemeClr val="tx1"/>
                </a:solidFill>
              </a:rPr>
              <a:t>Run (drift og support)</a:t>
            </a:r>
          </a:p>
          <a:p>
            <a:pPr marL="0" indent="0">
              <a:buNone/>
            </a:pPr>
            <a:r>
              <a:rPr lang="da-DK" sz="1200" noProof="1"/>
              <a:t>I denne rapport anvendes IT-kompetencerne til at beskrive arbejdsmarkedets efterspørgsel på IT-professionelle. Kategoriseringen af de enkelte jobfunktioner er taget fra en rapport af Højbjerre Brauer Schultz m.fl. (2016). </a:t>
            </a:r>
          </a:p>
          <a:p>
            <a:pPr marL="0" indent="0">
              <a:buNone/>
            </a:pPr>
            <a:r>
              <a:rPr lang="da-DK" sz="1200" noProof="1"/>
              <a:t>Bemærk, at begrebet </a:t>
            </a:r>
            <a:r>
              <a:rPr lang="da-DK" sz="1200" i="1" noProof="1"/>
              <a:t>IT-kompetencer </a:t>
            </a:r>
            <a:r>
              <a:rPr lang="da-DK" sz="1200" noProof="1"/>
              <a:t>beskriver det samme som det, der også betegnes </a:t>
            </a:r>
            <a:r>
              <a:rPr lang="da-DK" sz="1200" i="1" noProof="1"/>
              <a:t>IKT-kompetencer.</a:t>
            </a:r>
          </a:p>
          <a:p>
            <a:pPr marL="0" indent="0">
              <a:buNone/>
            </a:pPr>
            <a:endParaRPr lang="da-DK" sz="1200" noProof="1"/>
          </a:p>
        </p:txBody>
      </p:sp>
      <p:sp>
        <p:nvSpPr>
          <p:cNvPr id="6" name="Rektangel 5">
            <a:extLst>
              <a:ext uri="{FF2B5EF4-FFF2-40B4-BE49-F238E27FC236}">
                <a16:creationId xmlns:a16="http://schemas.microsoft.com/office/drawing/2014/main" id="{9FB442A6-B067-304F-9E62-50F007028822}"/>
              </a:ext>
            </a:extLst>
          </p:cNvPr>
          <p:cNvSpPr/>
          <p:nvPr/>
        </p:nvSpPr>
        <p:spPr>
          <a:xfrm>
            <a:off x="1471613" y="763071"/>
            <a:ext cx="1721240" cy="369332"/>
          </a:xfrm>
          <a:prstGeom prst="rect">
            <a:avLst/>
          </a:prstGeom>
        </p:spPr>
        <p:txBody>
          <a:bodyPr wrap="none">
            <a:spAutoFit/>
          </a:bodyPr>
          <a:lstStyle/>
          <a:p>
            <a:r>
              <a:rPr lang="da-DK" b="1" dirty="0">
                <a:solidFill>
                  <a:schemeClr val="accent1">
                    <a:lumMod val="60000"/>
                    <a:lumOff val="40000"/>
                  </a:schemeClr>
                </a:solidFill>
                <a:latin typeface="PT Sans" panose="020B0503020203020204" pitchFamily="34" charset="77"/>
                <a:cs typeface="Arial Narrow"/>
              </a:rPr>
              <a:t>IT-kompetencer</a:t>
            </a:r>
            <a:endParaRPr lang="da-DK" b="1" dirty="0">
              <a:solidFill>
                <a:schemeClr val="accent1">
                  <a:lumMod val="60000"/>
                  <a:lumOff val="40000"/>
                </a:schemeClr>
              </a:solidFill>
              <a:latin typeface="PT Sans" panose="020B0503020203020204" pitchFamily="34" charset="77"/>
            </a:endParaRPr>
          </a:p>
        </p:txBody>
      </p:sp>
      <p:sp>
        <p:nvSpPr>
          <p:cNvPr id="2" name="Tekstfelt 1"/>
          <p:cNvSpPr txBox="1"/>
          <p:nvPr/>
        </p:nvSpPr>
        <p:spPr>
          <a:xfrm>
            <a:off x="1471613" y="5278471"/>
            <a:ext cx="9248775" cy="430887"/>
          </a:xfrm>
          <a:prstGeom prst="rect">
            <a:avLst/>
          </a:prstGeom>
          <a:noFill/>
        </p:spPr>
        <p:txBody>
          <a:bodyPr wrap="square" rtlCol="0">
            <a:spAutoFit/>
          </a:bodyPr>
          <a:lstStyle/>
          <a:p>
            <a:r>
              <a:rPr lang="da-DK" sz="1100" i="1" noProof="1">
                <a:latin typeface="PT Sans" panose="020B0503020203020204" pitchFamily="34" charset="0"/>
                <a:ea typeface="PT Sans" panose="020B0503020203020204" pitchFamily="34" charset="0"/>
              </a:rPr>
              <a:t>Anm.: Dokumentationen af kategoriseringen, der findes i Højbjerre Brauer Schultz m.fl. (2016), er belagt med en række fejl og mangler og stemmer ikke overens med den kategorisering, de faktisk anvender. Den korrekte kategorisering kan ses i bilag C.</a:t>
            </a:r>
          </a:p>
        </p:txBody>
      </p:sp>
    </p:spTree>
    <p:extLst>
      <p:ext uri="{BB962C8B-B14F-4D97-AF65-F5344CB8AC3E}">
        <p14:creationId xmlns:p14="http://schemas.microsoft.com/office/powerpoint/2010/main" val="1095884766"/>
      </p:ext>
    </p:extLst>
  </p:cSld>
  <p:clrMapOvr>
    <a:masterClrMapping/>
  </p:clrMapOvr>
</p:sld>
</file>

<file path=ppt/theme/theme1.xml><?xml version="1.0" encoding="utf-8"?>
<a:theme xmlns:a="http://schemas.openxmlformats.org/drawingml/2006/main" name="STATEMENT">
  <a:themeElements>
    <a:clrScheme name="Analyse and Tal Color II">
      <a:dk1>
        <a:srgbClr val="111111"/>
      </a:dk1>
      <a:lt1>
        <a:srgbClr val="FFFFFF"/>
      </a:lt1>
      <a:dk2>
        <a:srgbClr val="505050"/>
      </a:dk2>
      <a:lt2>
        <a:srgbClr val="2869FF"/>
      </a:lt2>
      <a:accent1>
        <a:srgbClr val="CDA887"/>
      </a:accent1>
      <a:accent2>
        <a:srgbClr val="ECC7BA"/>
      </a:accent2>
      <a:accent3>
        <a:srgbClr val="FF505F"/>
      </a:accent3>
      <a:accent4>
        <a:srgbClr val="E9FF46"/>
      </a:accent4>
      <a:accent5>
        <a:srgbClr val="1AD17E"/>
      </a:accent5>
      <a:accent6>
        <a:srgbClr val="BE43FF"/>
      </a:accent6>
      <a:hlink>
        <a:srgbClr val="0563C1"/>
      </a:hlink>
      <a:folHlink>
        <a:srgbClr val="954F72"/>
      </a:folHlink>
    </a:clrScheme>
    <a:fontScheme name="Analyse &amp; Tal">
      <a:majorFont>
        <a:latin typeface="DM Sans"/>
        <a:ea typeface=""/>
        <a:cs typeface=""/>
      </a:majorFont>
      <a:minorFont>
        <a:latin typeface="DM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04_FRONTPAGE" id="{21695A57-5528-F148-9186-E2205A2DABF2}" vid="{35B440CE-545E-7A4B-8EC9-CC981F2ED579}"/>
    </a:ext>
  </a:extLst>
</a:theme>
</file>

<file path=ppt/theme/theme2.xml><?xml version="1.0" encoding="utf-8"?>
<a:theme xmlns:a="http://schemas.openxmlformats.org/drawingml/2006/main" name="1_STATEMENT">
  <a:themeElements>
    <a:clrScheme name="Analyse and Tal Color II">
      <a:dk1>
        <a:srgbClr val="111111"/>
      </a:dk1>
      <a:lt1>
        <a:srgbClr val="FFFFFF"/>
      </a:lt1>
      <a:dk2>
        <a:srgbClr val="505050"/>
      </a:dk2>
      <a:lt2>
        <a:srgbClr val="2869FF"/>
      </a:lt2>
      <a:accent1>
        <a:srgbClr val="CDA887"/>
      </a:accent1>
      <a:accent2>
        <a:srgbClr val="ECC7BA"/>
      </a:accent2>
      <a:accent3>
        <a:srgbClr val="FF505F"/>
      </a:accent3>
      <a:accent4>
        <a:srgbClr val="E9FF46"/>
      </a:accent4>
      <a:accent5>
        <a:srgbClr val="1AD17E"/>
      </a:accent5>
      <a:accent6>
        <a:srgbClr val="BE43FF"/>
      </a:accent6>
      <a:hlink>
        <a:srgbClr val="0563C1"/>
      </a:hlink>
      <a:folHlink>
        <a:srgbClr val="954F72"/>
      </a:folHlink>
    </a:clrScheme>
    <a:fontScheme name="Analyse &amp; Tal">
      <a:majorFont>
        <a:latin typeface="DM Sans"/>
        <a:ea typeface=""/>
        <a:cs typeface=""/>
      </a:majorFont>
      <a:minorFont>
        <a:latin typeface="DM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04_FRONTPAGE" id="{21695A57-5528-F148-9186-E2205A2DABF2}" vid="{35B440CE-545E-7A4B-8EC9-CC981F2ED579}"/>
    </a:ext>
  </a:ext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ontor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 farver</Template>
  <TotalTime>55603</TotalTime>
  <Words>2931</Words>
  <Application>Microsoft Office PowerPoint</Application>
  <PresentationFormat>Widescreen</PresentationFormat>
  <Paragraphs>358</Paragraphs>
  <Slides>26</Slides>
  <Notes>11</Notes>
  <HiddenSlides>0</HiddenSlides>
  <MMClips>0</MMClips>
  <ScaleCrop>false</ScaleCrop>
  <HeadingPairs>
    <vt:vector size="6" baseType="variant">
      <vt:variant>
        <vt:lpstr>Benyttede skrifttyper</vt:lpstr>
      </vt:variant>
      <vt:variant>
        <vt:i4>6</vt:i4>
      </vt:variant>
      <vt:variant>
        <vt:lpstr>Tema</vt:lpstr>
      </vt:variant>
      <vt:variant>
        <vt:i4>2</vt:i4>
      </vt:variant>
      <vt:variant>
        <vt:lpstr>Slidetitler</vt:lpstr>
      </vt:variant>
      <vt:variant>
        <vt:i4>26</vt:i4>
      </vt:variant>
    </vt:vector>
  </HeadingPairs>
  <TitlesOfParts>
    <vt:vector size="34" baseType="lpstr">
      <vt:lpstr>Arial</vt:lpstr>
      <vt:lpstr>Calibri</vt:lpstr>
      <vt:lpstr>Constantia</vt:lpstr>
      <vt:lpstr>DM Sans</vt:lpstr>
      <vt:lpstr>DM Sans Medium</vt:lpstr>
      <vt:lpstr>PT Sans</vt:lpstr>
      <vt:lpstr>STATEMENT</vt:lpstr>
      <vt:lpstr>1_STATEMENT</vt:lpstr>
      <vt:lpstr>Datagrundlag</vt:lpstr>
      <vt:lpstr>Figur 1.1: Udvikling i antallet af IT-professionelle i perioden. 2012-2019. Antal.</vt:lpstr>
      <vt:lpstr>Figur 1.2: Udvikling af aldersgrupper for IT-professionelle. 2012-2019. Procent</vt:lpstr>
      <vt:lpstr>Jobfunktioner</vt:lpstr>
      <vt:lpstr>Figur 2.1: IT-professionelle fordelt på overordnet jobfunktion. 2019. Procent.</vt:lpstr>
      <vt:lpstr>Figur 2.2: Udviklingen i antallet af IT-professionelle inden for hver overordnet jobfunktion. 2012-2019. (2012 = indeks 100).</vt:lpstr>
      <vt:lpstr>Figur 2.5: IT-professionelle fordelt på jobfunktion. 2019. Procent.</vt:lpstr>
      <vt:lpstr>Figur 2.6: Udviklingen i antallet af IT-professionelle de fire største jobfunktioner. 2012-2019. (2012 = indeks 100).</vt:lpstr>
      <vt:lpstr>Introduktion af IT-kompetencer</vt:lpstr>
      <vt:lpstr>Figur 3.1: IT-professionelle fordelt på IT-kompetence (e-cf). 2019. Procent.</vt:lpstr>
      <vt:lpstr>Figur 3.2: Udviklingen i antallet af IT-professionelle inden for hver IT-kompetence. 2012-2019. (2012 = indeks 100).</vt:lpstr>
      <vt:lpstr>Figur 4.1: IT-professionelle fordelt på branche. 2019. Procent.</vt:lpstr>
      <vt:lpstr>Figur 4.2: Udviklingen i antallet af IT-professionelle inden for de fire største jobfunktioner. 2012-2019. (2012 = indeks 100).</vt:lpstr>
      <vt:lpstr>Uddannelsesbaggrund</vt:lpstr>
      <vt:lpstr>Figur 5.1: IT-professionelle fordelt på højst fuldførte uddannelsesniveau. 2019. Procent.</vt:lpstr>
      <vt:lpstr>Figur 5.2: Udviklingen i antallet af IT-professionelle fordelt på uddannelsesniveau. 2012-2019. (2012 = indeks 100).</vt:lpstr>
      <vt:lpstr>Figur 5.5: IT-professionelle med en lang videregående uddannelse fordelt på uddannelsesretning. 2019. Procent.</vt:lpstr>
      <vt:lpstr>Figur 5.7: IT-professionelle opdelt på ufaglært, IT-uddannet og ikke IT-uddannet. 2019. Procent.</vt:lpstr>
      <vt:lpstr>Figur 5.8: Udviklingen i antal IT-professionelle fordelt på ufaglært, IT-uddannet og ikke IT-uddannet. 2012-2019. (2012 = indeks 100).</vt:lpstr>
      <vt:lpstr>Figur 6.2: Procentfordeling af uddannelsesbaggrund for hver region. 2019.</vt:lpstr>
      <vt:lpstr>Bilag</vt:lpstr>
      <vt:lpstr>Bilag A: Litteratur</vt:lpstr>
      <vt:lpstr>Bilag B: IT-professionelle – discokode og navn</vt:lpstr>
      <vt:lpstr>Bilag C: IT-professionelles IT-kompetencer</vt:lpstr>
      <vt:lpstr>Bilag D: IT-uddannelser</vt:lpstr>
      <vt:lpstr>Bilag E: Branche og jobfunktion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It-specialister fordelt på overordnet jobfunktion</dc:title>
  <dc:creator>Malte Moll Wingender</dc:creator>
  <cp:lastModifiedBy>Katrine Raahauge Damkjær</cp:lastModifiedBy>
  <cp:revision>566</cp:revision>
  <cp:lastPrinted>2019-06-21T11:49:34Z</cp:lastPrinted>
  <dcterms:created xsi:type="dcterms:W3CDTF">2019-05-02T14:55:43Z</dcterms:created>
  <dcterms:modified xsi:type="dcterms:W3CDTF">2021-06-03T08:55:41Z</dcterms:modified>
</cp:coreProperties>
</file>